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Lst>
  <p:sldSz cx="9144000" cy="6858000" type="screen4x3"/>
  <p:notesSz cx="7010400" cy="9296400"/>
  <p:defaultTextStyle>
    <a:defPPr>
      <a:defRPr lang="en-US"/>
    </a:defPPr>
    <a:lvl1pPr algn="l" rtl="0" fontAlgn="base">
      <a:spcBef>
        <a:spcPct val="0"/>
      </a:spcBef>
      <a:spcAft>
        <a:spcPct val="0"/>
      </a:spcAft>
      <a:defRPr sz="1500" kern="1200">
        <a:solidFill>
          <a:schemeClr val="tx1"/>
        </a:solidFill>
        <a:latin typeface="Times New Roman" pitchFamily="18" charset="0"/>
        <a:ea typeface="+mn-ea"/>
        <a:cs typeface="+mn-cs"/>
      </a:defRPr>
    </a:lvl1pPr>
    <a:lvl2pPr marL="457200" algn="l" rtl="0" fontAlgn="base">
      <a:spcBef>
        <a:spcPct val="0"/>
      </a:spcBef>
      <a:spcAft>
        <a:spcPct val="0"/>
      </a:spcAft>
      <a:defRPr sz="1500" kern="1200">
        <a:solidFill>
          <a:schemeClr val="tx1"/>
        </a:solidFill>
        <a:latin typeface="Times New Roman" pitchFamily="18" charset="0"/>
        <a:ea typeface="+mn-ea"/>
        <a:cs typeface="+mn-cs"/>
      </a:defRPr>
    </a:lvl2pPr>
    <a:lvl3pPr marL="914400" algn="l" rtl="0" fontAlgn="base">
      <a:spcBef>
        <a:spcPct val="0"/>
      </a:spcBef>
      <a:spcAft>
        <a:spcPct val="0"/>
      </a:spcAft>
      <a:defRPr sz="1500" kern="1200">
        <a:solidFill>
          <a:schemeClr val="tx1"/>
        </a:solidFill>
        <a:latin typeface="Times New Roman" pitchFamily="18" charset="0"/>
        <a:ea typeface="+mn-ea"/>
        <a:cs typeface="+mn-cs"/>
      </a:defRPr>
    </a:lvl3pPr>
    <a:lvl4pPr marL="1371600" algn="l" rtl="0" fontAlgn="base">
      <a:spcBef>
        <a:spcPct val="0"/>
      </a:spcBef>
      <a:spcAft>
        <a:spcPct val="0"/>
      </a:spcAft>
      <a:defRPr sz="1500" kern="1200">
        <a:solidFill>
          <a:schemeClr val="tx1"/>
        </a:solidFill>
        <a:latin typeface="Times New Roman" pitchFamily="18" charset="0"/>
        <a:ea typeface="+mn-ea"/>
        <a:cs typeface="+mn-cs"/>
      </a:defRPr>
    </a:lvl4pPr>
    <a:lvl5pPr marL="1828800" algn="l" rtl="0" fontAlgn="base">
      <a:spcBef>
        <a:spcPct val="0"/>
      </a:spcBef>
      <a:spcAft>
        <a:spcPct val="0"/>
      </a:spcAft>
      <a:defRPr sz="1500" kern="1200">
        <a:solidFill>
          <a:schemeClr val="tx1"/>
        </a:solidFill>
        <a:latin typeface="Times New Roman" pitchFamily="18" charset="0"/>
        <a:ea typeface="+mn-ea"/>
        <a:cs typeface="+mn-cs"/>
      </a:defRPr>
    </a:lvl5pPr>
    <a:lvl6pPr marL="2286000" algn="l" defTabSz="914400" rtl="0" eaLnBrk="1" latinLnBrk="0" hangingPunct="1">
      <a:defRPr sz="1500" kern="1200">
        <a:solidFill>
          <a:schemeClr val="tx1"/>
        </a:solidFill>
        <a:latin typeface="Times New Roman" pitchFamily="18" charset="0"/>
        <a:ea typeface="+mn-ea"/>
        <a:cs typeface="+mn-cs"/>
      </a:defRPr>
    </a:lvl6pPr>
    <a:lvl7pPr marL="2743200" algn="l" defTabSz="914400" rtl="0" eaLnBrk="1" latinLnBrk="0" hangingPunct="1">
      <a:defRPr sz="1500" kern="1200">
        <a:solidFill>
          <a:schemeClr val="tx1"/>
        </a:solidFill>
        <a:latin typeface="Times New Roman" pitchFamily="18" charset="0"/>
        <a:ea typeface="+mn-ea"/>
        <a:cs typeface="+mn-cs"/>
      </a:defRPr>
    </a:lvl7pPr>
    <a:lvl8pPr marL="3200400" algn="l" defTabSz="914400" rtl="0" eaLnBrk="1" latinLnBrk="0" hangingPunct="1">
      <a:defRPr sz="1500" kern="1200">
        <a:solidFill>
          <a:schemeClr val="tx1"/>
        </a:solidFill>
        <a:latin typeface="Times New Roman" pitchFamily="18" charset="0"/>
        <a:ea typeface="+mn-ea"/>
        <a:cs typeface="+mn-cs"/>
      </a:defRPr>
    </a:lvl8pPr>
    <a:lvl9pPr marL="3657600" algn="l" defTabSz="914400" rtl="0" eaLnBrk="1" latinLnBrk="0" hangingPunct="1">
      <a:defRPr sz="15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50" autoAdjust="0"/>
    <p:restoredTop sz="90929"/>
  </p:normalViewPr>
  <p:slideViewPr>
    <p:cSldViewPr>
      <p:cViewPr varScale="1">
        <p:scale>
          <a:sx n="64" d="100"/>
          <a:sy n="64" d="100"/>
        </p:scale>
        <p:origin x="92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1AE93A1-F443-4A45-9E92-D588BE3DCBC2}" type="datetimeFigureOut">
              <a:rPr lang="en-US" smtClean="0"/>
              <a:t>12/9/2015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657751A-AFA8-460E-A86E-1E2464CC18C5}" type="slidenum">
              <a:rPr lang="en-US" smtClean="0"/>
              <a:t>‹#›</a:t>
            </a:fld>
            <a:endParaRPr lang="en-US"/>
          </a:p>
        </p:txBody>
      </p:sp>
    </p:spTree>
    <p:extLst>
      <p:ext uri="{BB962C8B-B14F-4D97-AF65-F5344CB8AC3E}">
        <p14:creationId xmlns:p14="http://schemas.microsoft.com/office/powerpoint/2010/main" val="30978824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000000"/>
                  </a:outerShdw>
                </a:effectLst>
              </a:defRPr>
            </a:lvl1pPr>
          </a:lstStyle>
          <a:p>
            <a:r>
              <a:rPr lang="en-US"/>
              <a:t>Click to edit Master title style</a:t>
            </a:r>
          </a:p>
        </p:txBody>
      </p:sp>
      <p:sp>
        <p:nvSpPr>
          <p:cNvPr id="4099" name="Rectangle 3"/>
          <p:cNvSpPr>
            <a:spLocks noGrp="1" noChangeArrowheads="1"/>
          </p:cNvSpPr>
          <p:nvPr>
            <p:ph type="subTitle" sz="quarter" idx="1"/>
          </p:nvPr>
        </p:nvSpPr>
        <p:spPr>
          <a:xfrm>
            <a:off x="5181600" y="4038600"/>
            <a:ext cx="3960813" cy="1752600"/>
          </a:xfrm>
          <a:ln w="9525">
            <a:headEnd/>
            <a:tailEnd/>
          </a:ln>
        </p:spPr>
        <p:txBody>
          <a:bodyPr lIns="92075" tIns="46038" rIns="92075" bIns="46038" anchor="ctr"/>
          <a:lstStyle>
            <a:lvl1pPr marL="0" indent="0" algn="ctr">
              <a:buFont typeface="Wingdings" pitchFamily="2" charset="2"/>
              <a:buNone/>
              <a:defRPr>
                <a:solidFill>
                  <a:schemeClr val="bg2"/>
                </a:solidFill>
              </a:defRPr>
            </a:lvl1pPr>
          </a:lstStyle>
          <a:p>
            <a:r>
              <a:rPr lang="en-US"/>
              <a:t>Click to edit Master subtitle style</a:t>
            </a:r>
          </a:p>
        </p:txBody>
      </p:sp>
      <p:sp>
        <p:nvSpPr>
          <p:cNvPr id="4100" name="Rectangle 4"/>
          <p:cNvSpPr>
            <a:spLocks noGrp="1" noChangeArrowheads="1"/>
          </p:cNvSpPr>
          <p:nvPr>
            <p:ph type="dt" sz="quarter" idx="2"/>
          </p:nvPr>
        </p:nvSpPr>
        <p:spPr>
          <a:xfrm>
            <a:off x="685800" y="6248400"/>
            <a:ext cx="1905000" cy="457200"/>
          </a:xfrm>
        </p:spPr>
        <p:txBody>
          <a:bodyPr/>
          <a:lstStyle>
            <a:lvl1pPr>
              <a:defRPr>
                <a:solidFill>
                  <a:srgbClr val="EAEAEA"/>
                </a:solidFill>
              </a:defRPr>
            </a:lvl1pPr>
          </a:lstStyle>
          <a:p>
            <a:endParaRPr lang="en-US"/>
          </a:p>
        </p:txBody>
      </p:sp>
      <p:sp>
        <p:nvSpPr>
          <p:cNvPr id="4101" name="Rectangle 5"/>
          <p:cNvSpPr>
            <a:spLocks noGrp="1" noChangeArrowheads="1"/>
          </p:cNvSpPr>
          <p:nvPr>
            <p:ph type="ftr" sz="quarter" idx="3"/>
          </p:nvPr>
        </p:nvSpPr>
        <p:spPr>
          <a:xfrm>
            <a:off x="3124200" y="6248400"/>
            <a:ext cx="2895600" cy="457200"/>
          </a:xfrm>
        </p:spPr>
        <p:txBody>
          <a:bodyPr/>
          <a:lstStyle>
            <a:lvl1pPr>
              <a:defRPr>
                <a:solidFill>
                  <a:srgbClr val="EAEAEA"/>
                </a:solidFill>
              </a:defRPr>
            </a:lvl1pPr>
          </a:lstStyle>
          <a:p>
            <a:endParaRPr lang="en-US"/>
          </a:p>
        </p:txBody>
      </p:sp>
      <p:sp>
        <p:nvSpPr>
          <p:cNvPr id="4102" name="Rectangle 6"/>
          <p:cNvSpPr>
            <a:spLocks noGrp="1" noChangeArrowheads="1"/>
          </p:cNvSpPr>
          <p:nvPr>
            <p:ph type="sldNum" sz="quarter" idx="4"/>
          </p:nvPr>
        </p:nvSpPr>
        <p:spPr>
          <a:xfrm>
            <a:off x="6553200" y="6248400"/>
            <a:ext cx="1905000" cy="457200"/>
          </a:xfrm>
        </p:spPr>
        <p:txBody>
          <a:bodyPr/>
          <a:lstStyle>
            <a:lvl1pPr>
              <a:defRPr>
                <a:solidFill>
                  <a:srgbClr val="EAEAEA"/>
                </a:solidFill>
              </a:defRPr>
            </a:lvl1pPr>
          </a:lstStyle>
          <a:p>
            <a:fld id="{9EF5804A-0B2D-4AC2-8D8B-22FF982EEC6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A72D1A-6EB9-49A3-9556-2BF6D75BA81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19050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533400"/>
            <a:ext cx="55626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3813A5-618A-4E2C-AAD0-BD58B07C87C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543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9812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5257800" y="1981200"/>
            <a:ext cx="3733800" cy="4114800"/>
          </a:xfrm>
        </p:spPr>
        <p:txBody>
          <a:bodyPr/>
          <a:lstStyle/>
          <a:p>
            <a:endParaRPr lang="en-US"/>
          </a:p>
        </p:txBody>
      </p:sp>
      <p:sp>
        <p:nvSpPr>
          <p:cNvPr id="5" name="Date Placeholder 4"/>
          <p:cNvSpPr>
            <a:spLocks noGrp="1"/>
          </p:cNvSpPr>
          <p:nvPr>
            <p:ph type="dt" sz="half" idx="10"/>
          </p:nvPr>
        </p:nvSpPr>
        <p:spPr>
          <a:xfrm>
            <a:off x="1371600" y="6248400"/>
            <a:ext cx="1676400" cy="457200"/>
          </a:xfrm>
        </p:spPr>
        <p:txBody>
          <a:bodyPr/>
          <a:lstStyle>
            <a:lvl1pPr>
              <a:defRPr/>
            </a:lvl1pPr>
          </a:lstStyle>
          <a:p>
            <a:endParaRPr lang="en-US"/>
          </a:p>
        </p:txBody>
      </p:sp>
      <p:sp>
        <p:nvSpPr>
          <p:cNvPr id="6" name="Footer Placeholder 5"/>
          <p:cNvSpPr>
            <a:spLocks noGrp="1"/>
          </p:cNvSpPr>
          <p:nvPr>
            <p:ph type="ftr" sz="quarter" idx="11"/>
          </p:nvPr>
        </p:nvSpPr>
        <p:spPr>
          <a:xfrm>
            <a:off x="3429000" y="6248400"/>
            <a:ext cx="34290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239000" y="6248400"/>
            <a:ext cx="1905000" cy="457200"/>
          </a:xfrm>
        </p:spPr>
        <p:txBody>
          <a:bodyPr/>
          <a:lstStyle>
            <a:lvl1pPr>
              <a:defRPr/>
            </a:lvl1pPr>
          </a:lstStyle>
          <a:p>
            <a:fld id="{D8B34C65-8933-479E-A6E4-A0916D7C778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5438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1371600" y="1981200"/>
            <a:ext cx="3733800" cy="4114800"/>
          </a:xfrm>
        </p:spPr>
        <p:txBody>
          <a:bodyPr/>
          <a:lstStyle/>
          <a:p>
            <a:endParaRPr lang="en-US"/>
          </a:p>
        </p:txBody>
      </p:sp>
      <p:sp>
        <p:nvSpPr>
          <p:cNvPr id="4" name="Text Placeholder 3"/>
          <p:cNvSpPr>
            <a:spLocks noGrp="1"/>
          </p:cNvSpPr>
          <p:nvPr>
            <p:ph type="body" sz="half" idx="2"/>
          </p:nvPr>
        </p:nvSpPr>
        <p:spPr>
          <a:xfrm>
            <a:off x="5257800" y="19812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371600" y="6248400"/>
            <a:ext cx="1676400" cy="457200"/>
          </a:xfrm>
        </p:spPr>
        <p:txBody>
          <a:bodyPr/>
          <a:lstStyle>
            <a:lvl1pPr>
              <a:defRPr/>
            </a:lvl1pPr>
          </a:lstStyle>
          <a:p>
            <a:endParaRPr lang="en-US"/>
          </a:p>
        </p:txBody>
      </p:sp>
      <p:sp>
        <p:nvSpPr>
          <p:cNvPr id="6" name="Footer Placeholder 5"/>
          <p:cNvSpPr>
            <a:spLocks noGrp="1"/>
          </p:cNvSpPr>
          <p:nvPr>
            <p:ph type="ftr" sz="quarter" idx="11"/>
          </p:nvPr>
        </p:nvSpPr>
        <p:spPr>
          <a:xfrm>
            <a:off x="3429000" y="6248400"/>
            <a:ext cx="34290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239000" y="6248400"/>
            <a:ext cx="1905000" cy="457200"/>
          </a:xfrm>
        </p:spPr>
        <p:txBody>
          <a:bodyPr/>
          <a:lstStyle>
            <a:lvl1pPr>
              <a:defRPr/>
            </a:lvl1pPr>
          </a:lstStyle>
          <a:p>
            <a:fld id="{16D64A72-8255-4CF2-86EC-84EE46E23398}"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5438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371600" y="1981200"/>
            <a:ext cx="3733800" cy="4114800"/>
          </a:xfrm>
        </p:spPr>
        <p:txBody>
          <a:bodyPr/>
          <a:lstStyle/>
          <a:p>
            <a:endParaRPr lang="en-US"/>
          </a:p>
        </p:txBody>
      </p:sp>
      <p:sp>
        <p:nvSpPr>
          <p:cNvPr id="4" name="Text Placeholder 3"/>
          <p:cNvSpPr>
            <a:spLocks noGrp="1"/>
          </p:cNvSpPr>
          <p:nvPr>
            <p:ph type="body" sz="half" idx="2"/>
          </p:nvPr>
        </p:nvSpPr>
        <p:spPr>
          <a:xfrm>
            <a:off x="5257800" y="19812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371600" y="6248400"/>
            <a:ext cx="1676400" cy="457200"/>
          </a:xfrm>
        </p:spPr>
        <p:txBody>
          <a:bodyPr/>
          <a:lstStyle>
            <a:lvl1pPr>
              <a:defRPr/>
            </a:lvl1pPr>
          </a:lstStyle>
          <a:p>
            <a:endParaRPr lang="en-US"/>
          </a:p>
        </p:txBody>
      </p:sp>
      <p:sp>
        <p:nvSpPr>
          <p:cNvPr id="6" name="Footer Placeholder 5"/>
          <p:cNvSpPr>
            <a:spLocks noGrp="1"/>
          </p:cNvSpPr>
          <p:nvPr>
            <p:ph type="ftr" sz="quarter" idx="11"/>
          </p:nvPr>
        </p:nvSpPr>
        <p:spPr>
          <a:xfrm>
            <a:off x="3429000" y="6248400"/>
            <a:ext cx="34290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239000" y="6248400"/>
            <a:ext cx="1905000" cy="457200"/>
          </a:xfrm>
        </p:spPr>
        <p:txBody>
          <a:bodyPr/>
          <a:lstStyle>
            <a:lvl1pPr>
              <a:defRPr/>
            </a:lvl1pPr>
          </a:lstStyle>
          <a:p>
            <a:fld id="{97ABF8FE-F4FB-4E6E-BB37-E0F6119F3B8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543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9812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257800" y="1981200"/>
            <a:ext cx="3733800" cy="4114800"/>
          </a:xfrm>
        </p:spPr>
        <p:txBody>
          <a:bodyPr/>
          <a:lstStyle/>
          <a:p>
            <a:endParaRPr lang="en-US"/>
          </a:p>
        </p:txBody>
      </p:sp>
      <p:sp>
        <p:nvSpPr>
          <p:cNvPr id="5" name="Date Placeholder 4"/>
          <p:cNvSpPr>
            <a:spLocks noGrp="1"/>
          </p:cNvSpPr>
          <p:nvPr>
            <p:ph type="dt" sz="half" idx="10"/>
          </p:nvPr>
        </p:nvSpPr>
        <p:spPr>
          <a:xfrm>
            <a:off x="1371600" y="6248400"/>
            <a:ext cx="1676400" cy="457200"/>
          </a:xfrm>
        </p:spPr>
        <p:txBody>
          <a:bodyPr/>
          <a:lstStyle>
            <a:lvl1pPr>
              <a:defRPr/>
            </a:lvl1pPr>
          </a:lstStyle>
          <a:p>
            <a:endParaRPr lang="en-US"/>
          </a:p>
        </p:txBody>
      </p:sp>
      <p:sp>
        <p:nvSpPr>
          <p:cNvPr id="6" name="Footer Placeholder 5"/>
          <p:cNvSpPr>
            <a:spLocks noGrp="1"/>
          </p:cNvSpPr>
          <p:nvPr>
            <p:ph type="ftr" sz="quarter" idx="11"/>
          </p:nvPr>
        </p:nvSpPr>
        <p:spPr>
          <a:xfrm>
            <a:off x="3429000" y="6248400"/>
            <a:ext cx="34290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239000" y="6248400"/>
            <a:ext cx="1905000" cy="457200"/>
          </a:xfrm>
        </p:spPr>
        <p:txBody>
          <a:bodyPr/>
          <a:lstStyle>
            <a:lvl1pPr>
              <a:defRPr/>
            </a:lvl1pPr>
          </a:lstStyle>
          <a:p>
            <a:fld id="{734FE8F4-6ECC-4954-8120-A72822E546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251D0B-B9E2-453B-A534-D2B2A3FCAA9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B4E326-1894-4E0A-9B87-93676B7B9C7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3FA0B7-87AD-4C4B-BF4E-4B52FF103E1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81DBB02-9224-49CF-908A-0CFC5C1885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5E40311-0807-4830-80FD-F48292E49F3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EC45ECA-B410-4F92-AF37-BF32F77693E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28A53B-BFB7-4E43-8E99-D85901EFFE0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0C5A5E-BD1F-47FD-BC63-03F11DD1EB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050"/>
          <p:cNvSpPr>
            <a:spLocks noGrp="1" noChangeArrowheads="1"/>
          </p:cNvSpPr>
          <p:nvPr>
            <p:ph type="title"/>
          </p:nvPr>
        </p:nvSpPr>
        <p:spPr bwMode="auto">
          <a:xfrm>
            <a:off x="1371600" y="533400"/>
            <a:ext cx="75438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075" name="Rectangle 2051"/>
          <p:cNvSpPr>
            <a:spLocks noGrp="1" noChangeArrowheads="1"/>
          </p:cNvSpPr>
          <p:nvPr>
            <p:ph type="dt" sz="half" idx="2"/>
          </p:nvPr>
        </p:nvSpPr>
        <p:spPr bwMode="auto">
          <a:xfrm>
            <a:off x="1371600" y="6248400"/>
            <a:ext cx="16764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p>
        </p:txBody>
      </p:sp>
      <p:sp>
        <p:nvSpPr>
          <p:cNvPr id="3076" name="Rectangle 2052"/>
          <p:cNvSpPr>
            <a:spLocks noGrp="1" noChangeArrowheads="1"/>
          </p:cNvSpPr>
          <p:nvPr>
            <p:ph type="ftr" sz="quarter" idx="3"/>
          </p:nvPr>
        </p:nvSpPr>
        <p:spPr bwMode="auto">
          <a:xfrm>
            <a:off x="3429000" y="6248400"/>
            <a:ext cx="3429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p>
        </p:txBody>
      </p:sp>
      <p:sp>
        <p:nvSpPr>
          <p:cNvPr id="3077" name="Rectangle 2053"/>
          <p:cNvSpPr>
            <a:spLocks noGrp="1" noChangeArrowheads="1"/>
          </p:cNvSpPr>
          <p:nvPr>
            <p:ph type="sldNum" sz="quarter" idx="4"/>
          </p:nvPr>
        </p:nvSpPr>
        <p:spPr bwMode="auto">
          <a:xfrm>
            <a:off x="72390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39A29134-98AA-4352-A229-E2AD4735A178}" type="slidenum">
              <a:rPr lang="en-US"/>
              <a:pPr/>
              <a:t>‹#›</a:t>
            </a:fld>
            <a:endParaRPr lang="en-US"/>
          </a:p>
        </p:txBody>
      </p:sp>
      <p:pic>
        <p:nvPicPr>
          <p:cNvPr id="3078" name="Picture 2054" descr="C:\WINNT\Profiles\rebeccal\Personal\pics\strtegic1.jpg"/>
          <p:cNvPicPr>
            <a:picLocks noChangeAspect="1" noChangeArrowheads="1"/>
          </p:cNvPicPr>
          <p:nvPr/>
        </p:nvPicPr>
        <p:blipFill>
          <a:blip r:embed="rId17" cstate="print"/>
          <a:srcRect/>
          <a:stretch>
            <a:fillRect/>
          </a:stretch>
        </p:blipFill>
        <p:spPr bwMode="auto">
          <a:xfrm>
            <a:off x="0" y="0"/>
            <a:ext cx="1219200" cy="6858000"/>
          </a:xfrm>
          <a:prstGeom prst="rect">
            <a:avLst/>
          </a:prstGeom>
          <a:noFill/>
        </p:spPr>
      </p:pic>
      <p:sp>
        <p:nvSpPr>
          <p:cNvPr id="3079" name="Rectangle 2055"/>
          <p:cNvSpPr>
            <a:spLocks noGrp="1" noChangeArrowheads="1"/>
          </p:cNvSpPr>
          <p:nvPr>
            <p:ph type="body" idx="1"/>
          </p:nvPr>
        </p:nvSpPr>
        <p:spPr bwMode="auto">
          <a:xfrm>
            <a:off x="1371600" y="1981200"/>
            <a:ext cx="76200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SzPct val="9500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hyperlink" Target="http://www.patriotresource.com/people/morgan.html" TargetMode="External"/><Relationship Id="rId3" Type="http://schemas.openxmlformats.org/officeDocument/2006/relationships/hyperlink" Target="People:%20Horatio%20Gates" TargetMode="External"/><Relationship Id="rId7" Type="http://schemas.openxmlformats.org/officeDocument/2006/relationships/hyperlink" Target="People:%20Benjamin%20Lincoln" TargetMode="External"/><Relationship Id="rId2" Type="http://schemas.openxmlformats.org/officeDocument/2006/relationships/hyperlink" Target="http://www.patriotresource.com/people/gates.html" TargetMode="External"/><Relationship Id="rId1" Type="http://schemas.openxmlformats.org/officeDocument/2006/relationships/slideLayout" Target="../slideLayouts/slideLayout12.xml"/><Relationship Id="rId6" Type="http://schemas.openxmlformats.org/officeDocument/2006/relationships/hyperlink" Target="http://www.patriotresource.com/people/lincoln.html" TargetMode="External"/><Relationship Id="rId11" Type="http://schemas.openxmlformats.org/officeDocument/2006/relationships/image" Target="../media/image18.jpeg"/><Relationship Id="rId5" Type="http://schemas.openxmlformats.org/officeDocument/2006/relationships/hyperlink" Target="People:%20John%20Burgoyne" TargetMode="External"/><Relationship Id="rId10" Type="http://schemas.openxmlformats.org/officeDocument/2006/relationships/image" Target="../media/image17.jpeg"/><Relationship Id="rId4" Type="http://schemas.openxmlformats.org/officeDocument/2006/relationships/hyperlink" Target="http://www.patriotresource.com/people/burgoyne.html" TargetMode="External"/><Relationship Id="rId9" Type="http://schemas.openxmlformats.org/officeDocument/2006/relationships/hyperlink" Target="People:%20Daniel%20Morga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patriotresource.com/people/tarleton.html" TargetMode="External"/><Relationship Id="rId3" Type="http://schemas.openxmlformats.org/officeDocument/2006/relationships/hyperlink" Target="People:%20George%20Washington" TargetMode="External"/><Relationship Id="rId7" Type="http://schemas.openxmlformats.org/officeDocument/2006/relationships/hyperlink" Target="People:%20Benjamin%20Lincoln" TargetMode="External"/><Relationship Id="rId2" Type="http://schemas.openxmlformats.org/officeDocument/2006/relationships/hyperlink" Target="http://www.patriotresource.com/people/washington.html" TargetMode="External"/><Relationship Id="rId1" Type="http://schemas.openxmlformats.org/officeDocument/2006/relationships/slideLayout" Target="../slideLayouts/slideLayout14.xml"/><Relationship Id="rId6" Type="http://schemas.openxmlformats.org/officeDocument/2006/relationships/hyperlink" Target="http://www.patriotresource.com/people/lincoln.html" TargetMode="External"/><Relationship Id="rId11" Type="http://schemas.openxmlformats.org/officeDocument/2006/relationships/image" Target="../media/image20.jpeg"/><Relationship Id="rId5" Type="http://schemas.openxmlformats.org/officeDocument/2006/relationships/hyperlink" Target="People:%20Charles%20Cornwallis" TargetMode="External"/><Relationship Id="rId10" Type="http://schemas.openxmlformats.org/officeDocument/2006/relationships/image" Target="../media/image19.png"/><Relationship Id="rId4" Type="http://schemas.openxmlformats.org/officeDocument/2006/relationships/hyperlink" Target="http://www.patriotresource.com/people/cornwallis.html" TargetMode="External"/><Relationship Id="rId9" Type="http://schemas.openxmlformats.org/officeDocument/2006/relationships/hyperlink" Target="People:%20Banastre%20Tarleton"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hyperlink" Target="http://www.usconstitution.com/" TargetMode="External"/><Relationship Id="rId7" Type="http://schemas.openxmlformats.org/officeDocument/2006/relationships/image" Target="../media/image21.jpeg"/><Relationship Id="rId2" Type="http://schemas.openxmlformats.org/officeDocument/2006/relationships/hyperlink" Target="http://www.americanrevolution.com/TreatyofParis1783.htm" TargetMode="External"/><Relationship Id="rId1" Type="http://schemas.openxmlformats.org/officeDocument/2006/relationships/slideLayout" Target="../slideLayouts/slideLayout15.xml"/><Relationship Id="rId6" Type="http://schemas.openxmlformats.org/officeDocument/2006/relationships/hyperlink" Target="http://www.americanrevolution.com/ThomasJefferson.htm" TargetMode="External"/><Relationship Id="rId5" Type="http://schemas.openxmlformats.org/officeDocument/2006/relationships/hyperlink" Target="http://www.americanrevolution.com/JohnAdams.htm" TargetMode="External"/><Relationship Id="rId4" Type="http://schemas.openxmlformats.org/officeDocument/2006/relationships/hyperlink" Target="http://www.americanrevolution.com/GeorgeWashington.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People:%20William%20Howe" TargetMode="External"/><Relationship Id="rId7" Type="http://schemas.openxmlformats.org/officeDocument/2006/relationships/hyperlink" Target="People:%20Thomas%20Gage" TargetMode="External"/><Relationship Id="rId2" Type="http://schemas.openxmlformats.org/officeDocument/2006/relationships/hyperlink" Target="http://www.patriotresource.com/people/howe.html" TargetMode="External"/><Relationship Id="rId1" Type="http://schemas.openxmlformats.org/officeDocument/2006/relationships/slideLayout" Target="../slideLayouts/slideLayout12.xml"/><Relationship Id="rId6" Type="http://schemas.openxmlformats.org/officeDocument/2006/relationships/hyperlink" Target="http://www.patriotresource.com/people/gage.html" TargetMode="External"/><Relationship Id="rId5" Type="http://schemas.openxmlformats.org/officeDocument/2006/relationships/hyperlink" Target="The%20Shot%20Heard%20Round%20the%20World%20-%20Lexington%20and%20Concord" TargetMode="External"/><Relationship Id="rId4" Type="http://schemas.openxmlformats.org/officeDocument/2006/relationships/hyperlink" Target="http://www.patriotresource.com/battles/lexington.html" TargetMode="Externa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www.patriotresource.com/people/morgan.html" TargetMode="External"/><Relationship Id="rId7" Type="http://schemas.openxmlformats.org/officeDocument/2006/relationships/hyperlink" Target="Brigadier%20General%20Daniel%20Morgan" TargetMode="External"/><Relationship Id="rId2" Type="http://schemas.openxmlformats.org/officeDocument/2006/relationships/image" Target="http://en.wikipedia.org/wiki/" TargetMode="External"/><Relationship Id="rId1" Type="http://schemas.openxmlformats.org/officeDocument/2006/relationships/slideLayout" Target="../slideLayouts/slideLayout13.xml"/><Relationship Id="rId6" Type="http://schemas.openxmlformats.org/officeDocument/2006/relationships/hyperlink" Target="Members%20of%20the%20Continental%20Congress" TargetMode="External"/><Relationship Id="rId5" Type="http://schemas.openxmlformats.org/officeDocument/2006/relationships/hyperlink" Target="http://www.patriotresource.com/history/congress/index.html" TargetMode="External"/><Relationship Id="rId10" Type="http://schemas.openxmlformats.org/officeDocument/2006/relationships/image" Target="../media/image8.jpeg"/><Relationship Id="rId4" Type="http://schemas.openxmlformats.org/officeDocument/2006/relationships/hyperlink" Target="People:%20Daniel%20Morgan" TargetMode="External"/><Relationship Id="rId9" Type="http://schemas.openxmlformats.org/officeDocument/2006/relationships/hyperlink" Target="http://en.wikipedia.org/wiki/Image:Canadian_militiamen_and_British_soldiers_repulse_the_American_assault_at_Sault-au-Matelot.jp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People:%20William%20Howe" TargetMode="External"/><Relationship Id="rId7" Type="http://schemas.openxmlformats.org/officeDocument/2006/relationships/image" Target="../media/image10.jpeg"/><Relationship Id="rId2" Type="http://schemas.openxmlformats.org/officeDocument/2006/relationships/hyperlink" Target="http://www.patriotresource.com/people/howe.html" TargetMode="External"/><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hyperlink" Target="Lieutenant%20General%20Sir%20Henry%20Clinton" TargetMode="External"/><Relationship Id="rId4" Type="http://schemas.openxmlformats.org/officeDocument/2006/relationships/hyperlink" Target="http://www.patriotresource.com/people/clinton.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People:%20William%20Howe" TargetMode="External"/><Relationship Id="rId13" Type="http://schemas.openxmlformats.org/officeDocument/2006/relationships/hyperlink" Target="http://www.patriotresource.com/history/congress/index.html" TargetMode="External"/><Relationship Id="rId3" Type="http://schemas.openxmlformats.org/officeDocument/2006/relationships/hyperlink" Target="People:%20George%20Washington" TargetMode="External"/><Relationship Id="rId7" Type="http://schemas.openxmlformats.org/officeDocument/2006/relationships/hyperlink" Target="http://www.patriotresource.com/people/howe.html" TargetMode="External"/><Relationship Id="rId12" Type="http://schemas.openxmlformats.org/officeDocument/2006/relationships/hyperlink" Target="People:%20Charles%20Cornwallis" TargetMode="External"/><Relationship Id="rId2" Type="http://schemas.openxmlformats.org/officeDocument/2006/relationships/hyperlink" Target="http://www.patriotresource.com/people/washington.html" TargetMode="External"/><Relationship Id="rId16" Type="http://schemas.openxmlformats.org/officeDocument/2006/relationships/image" Target="../media/image12.jpeg"/><Relationship Id="rId1" Type="http://schemas.openxmlformats.org/officeDocument/2006/relationships/slideLayout" Target="../slideLayouts/slideLayout13.xml"/><Relationship Id="rId6" Type="http://schemas.openxmlformats.org/officeDocument/2006/relationships/hyperlink" Target="People:%20%20George%20Washington" TargetMode="External"/><Relationship Id="rId11" Type="http://schemas.openxmlformats.org/officeDocument/2006/relationships/hyperlink" Target="http://www.patriotresource.com/people/cornwallis.html" TargetMode="External"/><Relationship Id="rId5" Type="http://schemas.openxmlformats.org/officeDocument/2006/relationships/hyperlink" Target="People:%20Nathanael%20Greene" TargetMode="External"/><Relationship Id="rId15" Type="http://schemas.openxmlformats.org/officeDocument/2006/relationships/image" Target="../media/image11.jpeg"/><Relationship Id="rId10" Type="http://schemas.openxmlformats.org/officeDocument/2006/relationships/hyperlink" Target="Major%20Events:%20British%20Occupy%20New%20York%20-%20September%201776" TargetMode="External"/><Relationship Id="rId4" Type="http://schemas.openxmlformats.org/officeDocument/2006/relationships/hyperlink" Target="http://www.patriotresource.com/people/greene.html" TargetMode="External"/><Relationship Id="rId9" Type="http://schemas.openxmlformats.org/officeDocument/2006/relationships/hyperlink" Target="http://www.patriotresource.com/events/nyoccupy.html" TargetMode="External"/><Relationship Id="rId14" Type="http://schemas.openxmlformats.org/officeDocument/2006/relationships/hyperlink" Target="Continental%20Congres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People:%20Nathanael%20Greene" TargetMode="External"/><Relationship Id="rId2" Type="http://schemas.openxmlformats.org/officeDocument/2006/relationships/hyperlink" Target="http://www.patriotresource.com/people/greene.html" TargetMode="External"/><Relationship Id="rId1" Type="http://schemas.openxmlformats.org/officeDocument/2006/relationships/slideLayout" Target="../slideLayouts/slideLayout12.xml"/><Relationship Id="rId6" Type="http://schemas.openxmlformats.org/officeDocument/2006/relationships/image" Target="../media/image13.jpeg"/><Relationship Id="rId5" Type="http://schemas.openxmlformats.org/officeDocument/2006/relationships/hyperlink" Target="Battle%20of%20Princeton" TargetMode="External"/><Relationship Id="rId4" Type="http://schemas.openxmlformats.org/officeDocument/2006/relationships/hyperlink" Target="http://www.patriotresource.com/battles/princeton.html"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hyperlink" Target="http://en.wikipedia.org/wiki/September_11" TargetMode="External"/><Relationship Id="rId7" Type="http://schemas.openxmlformats.org/officeDocument/2006/relationships/hyperlink" Target="http://en.wikipedia.org/wiki/Chester,_Pennsylvania" TargetMode="External"/><Relationship Id="rId2" Type="http://schemas.openxmlformats.org/officeDocument/2006/relationships/hyperlink" Target="http://en.wikipedia.org/wiki/American_Revolutionary_War" TargetMode="External"/><Relationship Id="rId1" Type="http://schemas.openxmlformats.org/officeDocument/2006/relationships/slideLayout" Target="../slideLayouts/slideLayout13.xml"/><Relationship Id="rId6" Type="http://schemas.openxmlformats.org/officeDocument/2006/relationships/hyperlink" Target="http://en.wikipedia.org/wiki/Philadelphia" TargetMode="External"/><Relationship Id="rId5" Type="http://schemas.openxmlformats.org/officeDocument/2006/relationships/hyperlink" Target="http://en.wikipedia.org/wiki/Kingdom_of_Great_Britain" TargetMode="External"/><Relationship Id="rId4" Type="http://schemas.openxmlformats.org/officeDocument/2006/relationships/hyperlink" Target="http://en.wikipedia.org/wiki/177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Battles of the American Revolution</a:t>
            </a:r>
          </a:p>
        </p:txBody>
      </p:sp>
      <p:sp>
        <p:nvSpPr>
          <p:cNvPr id="2051" name="Rectangle 3"/>
          <p:cNvSpPr>
            <a:spLocks noGrp="1" noChangeArrowheads="1"/>
          </p:cNvSpPr>
          <p:nvPr>
            <p:ph type="subTitle" idx="1"/>
          </p:nvPr>
        </p:nvSpPr>
        <p:spPr/>
        <p:txBody>
          <a:bodyPr/>
          <a:lstStyle/>
          <a:p>
            <a:r>
              <a:rPr lang="en-US"/>
              <a:t>The 13 Colonies Fight For Freedom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371600" y="0"/>
            <a:ext cx="7543800" cy="762000"/>
          </a:xfrm>
        </p:spPr>
        <p:txBody>
          <a:bodyPr/>
          <a:lstStyle/>
          <a:p>
            <a:r>
              <a:rPr lang="en-US"/>
              <a:t>Battle of Germantown</a:t>
            </a:r>
          </a:p>
        </p:txBody>
      </p:sp>
      <p:sp>
        <p:nvSpPr>
          <p:cNvPr id="12291" name="Rectangle 3"/>
          <p:cNvSpPr>
            <a:spLocks noGrp="1" noChangeArrowheads="1"/>
          </p:cNvSpPr>
          <p:nvPr>
            <p:ph type="body" sz="half" idx="1"/>
          </p:nvPr>
        </p:nvSpPr>
        <p:spPr>
          <a:xfrm>
            <a:off x="1371600" y="685800"/>
            <a:ext cx="3733800" cy="5943600"/>
          </a:xfrm>
        </p:spPr>
        <p:txBody>
          <a:bodyPr/>
          <a:lstStyle/>
          <a:p>
            <a:r>
              <a:rPr lang="en-US" sz="1600">
                <a:latin typeface="Tahoma" pitchFamily="34" charset="0"/>
                <a:cs typeface="Tahoma" pitchFamily="34" charset="0"/>
              </a:rPr>
              <a:t>Following the British capture of Philadelphia after the Battle of Brandywine, Howe’s troops encamped in Germantown.</a:t>
            </a:r>
          </a:p>
          <a:p>
            <a:r>
              <a:rPr lang="en-US" sz="1600">
                <a:latin typeface="Tahoma" pitchFamily="34" charset="0"/>
                <a:cs typeface="Tahoma" pitchFamily="34" charset="0"/>
              </a:rPr>
              <a:t>Washington planned a surprise attack on October 4, 1777 with 4 separate regiments attacking Germantown at precisely 5:00 with only bayonette’s, no firing, for surprise. Although Washington’s men fought valiantly, and even broke down British forces in several areas, the colonial army was forced to retreat.</a:t>
            </a:r>
          </a:p>
          <a:p>
            <a:r>
              <a:rPr lang="en-US" sz="1600">
                <a:latin typeface="Tahoma" pitchFamily="34" charset="0"/>
                <a:cs typeface="Tahoma" pitchFamily="34" charset="0"/>
              </a:rPr>
              <a:t>Germantown was a profound influence in convincing the French that the American cause was worth supporting by a declaration of war on England. The French were more impressed by the ability of the Americans to raise their army and deliver an attack on the British than by its lack of success.</a:t>
            </a:r>
          </a:p>
        </p:txBody>
      </p:sp>
      <p:sp>
        <p:nvSpPr>
          <p:cNvPr id="12293" name="Rectangle 5"/>
          <p:cNvSpPr>
            <a:spLocks noChangeArrowheads="1"/>
          </p:cNvSpPr>
          <p:nvPr/>
        </p:nvSpPr>
        <p:spPr bwMode="auto">
          <a:xfrm>
            <a:off x="411163" y="1554163"/>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12295" name="Picture 7" descr="Chew House at the Battle of Germantown"/>
          <p:cNvPicPr>
            <a:picLocks noChangeAspect="1" noChangeArrowheads="1"/>
          </p:cNvPicPr>
          <p:nvPr/>
        </p:nvPicPr>
        <p:blipFill>
          <a:blip r:embed="rId2" cstate="print"/>
          <a:srcRect/>
          <a:stretch>
            <a:fillRect/>
          </a:stretch>
        </p:blipFill>
        <p:spPr bwMode="auto">
          <a:xfrm>
            <a:off x="5334000" y="1219200"/>
            <a:ext cx="3505200" cy="2438400"/>
          </a:xfrm>
          <a:prstGeom prst="rect">
            <a:avLst/>
          </a:prstGeom>
          <a:noFill/>
        </p:spPr>
      </p:pic>
      <p:pic>
        <p:nvPicPr>
          <p:cNvPr id="12296" name="Picture 8" descr="http://www.britishbattles.com/images/germantown/chew-house.jpg"/>
          <p:cNvPicPr>
            <a:picLocks noChangeAspect="1" noChangeArrowheads="1"/>
          </p:cNvPicPr>
          <p:nvPr/>
        </p:nvPicPr>
        <p:blipFill>
          <a:blip r:embed="rId3" cstate="print"/>
          <a:srcRect/>
          <a:stretch>
            <a:fillRect/>
          </a:stretch>
        </p:blipFill>
        <p:spPr bwMode="auto">
          <a:xfrm>
            <a:off x="5638800" y="4419600"/>
            <a:ext cx="2819400" cy="2114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1" name="Rectangle 5"/>
          <p:cNvSpPr>
            <a:spLocks noGrp="1" noChangeArrowheads="1"/>
          </p:cNvSpPr>
          <p:nvPr>
            <p:ph type="title"/>
          </p:nvPr>
        </p:nvSpPr>
        <p:spPr>
          <a:xfrm>
            <a:off x="1219200" y="0"/>
            <a:ext cx="7924800" cy="1295400"/>
          </a:xfrm>
        </p:spPr>
        <p:txBody>
          <a:bodyPr/>
          <a:lstStyle/>
          <a:p>
            <a:r>
              <a:rPr lang="en-US"/>
              <a:t>The Battle of Saratoga—The Turning Point</a:t>
            </a:r>
          </a:p>
        </p:txBody>
      </p:sp>
      <p:sp>
        <p:nvSpPr>
          <p:cNvPr id="14342" name="Rectangle 6"/>
          <p:cNvSpPr>
            <a:spLocks noGrp="1" noChangeArrowheads="1"/>
          </p:cNvSpPr>
          <p:nvPr>
            <p:ph type="body" sz="half" idx="1"/>
          </p:nvPr>
        </p:nvSpPr>
        <p:spPr>
          <a:xfrm>
            <a:off x="1371600" y="1295400"/>
            <a:ext cx="3810000" cy="5562600"/>
          </a:xfrm>
        </p:spPr>
        <p:txBody>
          <a:bodyPr/>
          <a:lstStyle/>
          <a:p>
            <a:pPr>
              <a:lnSpc>
                <a:spcPct val="90000"/>
              </a:lnSpc>
            </a:pPr>
            <a:r>
              <a:rPr lang="en-US" sz="1400" b="1">
                <a:solidFill>
                  <a:srgbClr val="0000FF"/>
                </a:solidFill>
              </a:rPr>
              <a:t>Location:</a:t>
            </a:r>
            <a:r>
              <a:rPr lang="en-US" sz="1400" b="1"/>
              <a:t> Saratoga, New York</a:t>
            </a:r>
            <a:br>
              <a:rPr lang="en-US" sz="1400" b="1"/>
            </a:br>
            <a:r>
              <a:rPr lang="en-US" sz="1400" b="1">
                <a:solidFill>
                  <a:srgbClr val="0000FF"/>
                </a:solidFill>
              </a:rPr>
              <a:t>Victor:</a:t>
            </a:r>
            <a:r>
              <a:rPr lang="en-US" sz="1400" b="1"/>
              <a:t> </a:t>
            </a:r>
            <a:r>
              <a:rPr lang="en-US" sz="1400" b="1">
                <a:hlinkClick r:id="rId2"/>
                <a:hlinkMouseOver r:id="rId3"/>
              </a:rPr>
              <a:t>Maj. General Horatio Gates</a:t>
            </a:r>
            <a:r>
              <a:rPr lang="en-US" sz="1400" b="1"/>
              <a:t/>
            </a:r>
            <a:br>
              <a:rPr lang="en-US" sz="1400" b="1"/>
            </a:br>
            <a:r>
              <a:rPr lang="en-US" sz="1400" b="1">
                <a:solidFill>
                  <a:srgbClr val="0000FF"/>
                </a:solidFill>
              </a:rPr>
              <a:t>Defeated:</a:t>
            </a:r>
            <a:r>
              <a:rPr lang="en-US" sz="1400" b="1"/>
              <a:t> </a:t>
            </a:r>
            <a:r>
              <a:rPr lang="en-US" sz="1400" b="1">
                <a:hlinkClick r:id="rId4"/>
                <a:hlinkMouseOver r:id="rId5"/>
              </a:rPr>
              <a:t>Maj. General John Burgoyne</a:t>
            </a:r>
            <a:r>
              <a:rPr lang="en-US" sz="1400" b="1"/>
              <a:t/>
            </a:r>
            <a:br>
              <a:rPr lang="en-US" sz="1400" b="1"/>
            </a:br>
            <a:r>
              <a:rPr lang="en-US" sz="1400" b="1">
                <a:solidFill>
                  <a:srgbClr val="0000FF"/>
                </a:solidFill>
              </a:rPr>
              <a:t>Other Notables:</a:t>
            </a:r>
            <a:r>
              <a:rPr lang="en-US" sz="1400" b="1"/>
              <a:t> </a:t>
            </a:r>
            <a:r>
              <a:rPr lang="en-US" sz="1400" b="1">
                <a:hlinkClick r:id="rId6"/>
                <a:hlinkMouseOver r:id="rId7"/>
              </a:rPr>
              <a:t>Maj. General Benjamin Lincoln</a:t>
            </a:r>
            <a:r>
              <a:rPr lang="en-US" sz="1400" b="1"/>
              <a:t>, </a:t>
            </a:r>
            <a:r>
              <a:rPr lang="en-US" sz="1400" b="1">
                <a:hlinkClick r:id="rId8"/>
                <a:hlinkMouseOver r:id="rId9"/>
              </a:rPr>
              <a:t>Colonel Daniel Morgan</a:t>
            </a:r>
            <a:r>
              <a:rPr lang="en-US" sz="1400" b="1"/>
              <a:t/>
            </a:r>
            <a:br>
              <a:rPr lang="en-US" sz="1400" b="1"/>
            </a:br>
            <a:endParaRPr lang="en-US" sz="1400"/>
          </a:p>
          <a:p>
            <a:pPr>
              <a:lnSpc>
                <a:spcPct val="90000"/>
              </a:lnSpc>
            </a:pPr>
            <a:r>
              <a:rPr lang="en-US" sz="1600"/>
              <a:t>The 2 major battles at Saratoga on September 19 and October 7, 1777.</a:t>
            </a:r>
          </a:p>
          <a:p>
            <a:pPr>
              <a:lnSpc>
                <a:spcPct val="90000"/>
              </a:lnSpc>
            </a:pPr>
            <a:r>
              <a:rPr lang="en-US" sz="1600"/>
              <a:t>British Major General John Burgoyne had 7500 troups that were extremely tired from being in the wilderness for 4 months with no reinforcements or supplies.</a:t>
            </a:r>
          </a:p>
          <a:p>
            <a:pPr>
              <a:lnSpc>
                <a:spcPct val="90000"/>
              </a:lnSpc>
            </a:pPr>
            <a:r>
              <a:rPr lang="en-US" sz="1600"/>
              <a:t>Colonial Major General Horatio Gates had a seasoned army of nearly 14,000 men, ready to fight.</a:t>
            </a:r>
          </a:p>
          <a:p>
            <a:pPr>
              <a:lnSpc>
                <a:spcPct val="90000"/>
              </a:lnSpc>
            </a:pPr>
            <a:r>
              <a:rPr lang="en-US" sz="1600"/>
              <a:t>Gates ordered his men to wait for attack to lure in the British.  After sending a “small” force of 8,000 men on September 19…the British attacked on October 7 and were overwhelmed by the colonials.  Burgoyne surrendered, and the rest of the Northern British army moved to Canada.</a:t>
            </a:r>
            <a:endParaRPr lang="en-US" sz="2400"/>
          </a:p>
        </p:txBody>
      </p:sp>
      <p:pic>
        <p:nvPicPr>
          <p:cNvPr id="14345" name="Picture 9" descr="http://www.historicalartprints.com/images/product_small/BRR-small.jpg"/>
          <p:cNvPicPr>
            <a:picLocks noChangeAspect="1" noChangeArrowheads="1"/>
          </p:cNvPicPr>
          <p:nvPr/>
        </p:nvPicPr>
        <p:blipFill>
          <a:blip r:embed="rId10" cstate="print"/>
          <a:srcRect/>
          <a:stretch>
            <a:fillRect/>
          </a:stretch>
        </p:blipFill>
        <p:spPr bwMode="auto">
          <a:xfrm>
            <a:off x="5257800" y="1447800"/>
            <a:ext cx="3619500" cy="2678113"/>
          </a:xfrm>
          <a:prstGeom prst="rect">
            <a:avLst/>
          </a:prstGeom>
          <a:noFill/>
        </p:spPr>
      </p:pic>
      <p:pic>
        <p:nvPicPr>
          <p:cNvPr id="14347" name="Picture 11" descr="http://www.mce.k12tn.net/revolutionary_war/saratoga.jpg"/>
          <p:cNvPicPr>
            <a:picLocks noChangeAspect="1" noChangeArrowheads="1"/>
          </p:cNvPicPr>
          <p:nvPr/>
        </p:nvPicPr>
        <p:blipFill>
          <a:blip r:embed="rId11" cstate="print"/>
          <a:srcRect/>
          <a:stretch>
            <a:fillRect/>
          </a:stretch>
        </p:blipFill>
        <p:spPr bwMode="auto">
          <a:xfrm>
            <a:off x="5943600" y="4343400"/>
            <a:ext cx="2286000" cy="20685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42">
                                            <p:txEl>
                                              <p:pRg st="0" end="0"/>
                                            </p:txEl>
                                          </p:spTgt>
                                        </p:tgtEl>
                                        <p:attrNameLst>
                                          <p:attrName>style.visibility</p:attrName>
                                        </p:attrNameLst>
                                      </p:cBhvr>
                                      <p:to>
                                        <p:strVal val="visible"/>
                                      </p:to>
                                    </p:set>
                                    <p:anim calcmode="lin" valueType="num">
                                      <p:cBhvr additive="base">
                                        <p:cTn id="7" dur="500" fill="hold"/>
                                        <p:tgtEl>
                                          <p:spTgt spid="143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42">
                                            <p:txEl>
                                              <p:pRg st="1" end="1"/>
                                            </p:txEl>
                                          </p:spTgt>
                                        </p:tgtEl>
                                        <p:attrNameLst>
                                          <p:attrName>style.visibility</p:attrName>
                                        </p:attrNameLst>
                                      </p:cBhvr>
                                      <p:to>
                                        <p:strVal val="visible"/>
                                      </p:to>
                                    </p:set>
                                    <p:anim calcmode="lin" valueType="num">
                                      <p:cBhvr additive="base">
                                        <p:cTn id="13" dur="500" fill="hold"/>
                                        <p:tgtEl>
                                          <p:spTgt spid="1434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42">
                                            <p:txEl>
                                              <p:pRg st="2" end="2"/>
                                            </p:txEl>
                                          </p:spTgt>
                                        </p:tgtEl>
                                        <p:attrNameLst>
                                          <p:attrName>style.visibility</p:attrName>
                                        </p:attrNameLst>
                                      </p:cBhvr>
                                      <p:to>
                                        <p:strVal val="visible"/>
                                      </p:to>
                                    </p:set>
                                    <p:anim calcmode="lin" valueType="num">
                                      <p:cBhvr additive="base">
                                        <p:cTn id="19" dur="500" fill="hold"/>
                                        <p:tgtEl>
                                          <p:spTgt spid="1434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4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42">
                                            <p:txEl>
                                              <p:pRg st="3" end="3"/>
                                            </p:txEl>
                                          </p:spTgt>
                                        </p:tgtEl>
                                        <p:attrNameLst>
                                          <p:attrName>style.visibility</p:attrName>
                                        </p:attrNameLst>
                                      </p:cBhvr>
                                      <p:to>
                                        <p:strVal val="visible"/>
                                      </p:to>
                                    </p:set>
                                    <p:anim calcmode="lin" valueType="num">
                                      <p:cBhvr additive="base">
                                        <p:cTn id="25" dur="500" fill="hold"/>
                                        <p:tgtEl>
                                          <p:spTgt spid="1434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4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42">
                                            <p:txEl>
                                              <p:pRg st="4" end="4"/>
                                            </p:txEl>
                                          </p:spTgt>
                                        </p:tgtEl>
                                        <p:attrNameLst>
                                          <p:attrName>style.visibility</p:attrName>
                                        </p:attrNameLst>
                                      </p:cBhvr>
                                      <p:to>
                                        <p:strVal val="visible"/>
                                      </p:to>
                                    </p:set>
                                    <p:anim calcmode="lin" valueType="num">
                                      <p:cBhvr additive="base">
                                        <p:cTn id="31" dur="500" fill="hold"/>
                                        <p:tgtEl>
                                          <p:spTgt spid="1434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4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71600" y="0"/>
            <a:ext cx="7543800" cy="838200"/>
          </a:xfrm>
        </p:spPr>
        <p:txBody>
          <a:bodyPr/>
          <a:lstStyle/>
          <a:p>
            <a:r>
              <a:rPr lang="en-US"/>
              <a:t>The Siege of Yorktown</a:t>
            </a:r>
          </a:p>
        </p:txBody>
      </p:sp>
      <p:sp>
        <p:nvSpPr>
          <p:cNvPr id="16388" name="Rectangle 4"/>
          <p:cNvSpPr>
            <a:spLocks noGrp="1" noChangeArrowheads="1"/>
          </p:cNvSpPr>
          <p:nvPr>
            <p:ph type="body" sz="half" idx="2"/>
          </p:nvPr>
        </p:nvSpPr>
        <p:spPr>
          <a:xfrm>
            <a:off x="5257800" y="762000"/>
            <a:ext cx="3733800" cy="5867400"/>
          </a:xfrm>
        </p:spPr>
        <p:txBody>
          <a:bodyPr/>
          <a:lstStyle/>
          <a:p>
            <a:pPr>
              <a:lnSpc>
                <a:spcPct val="90000"/>
              </a:lnSpc>
            </a:pPr>
            <a:r>
              <a:rPr lang="en-US" sz="1500" b="1">
                <a:solidFill>
                  <a:srgbClr val="0000FF"/>
                </a:solidFill>
              </a:rPr>
              <a:t>Location:</a:t>
            </a:r>
            <a:r>
              <a:rPr lang="en-US" sz="1500" b="1"/>
              <a:t> Yorktown, Virginia</a:t>
            </a:r>
            <a:br>
              <a:rPr lang="en-US" sz="1500" b="1"/>
            </a:br>
            <a:r>
              <a:rPr lang="en-US" sz="1500" b="1">
                <a:solidFill>
                  <a:srgbClr val="0000FF"/>
                </a:solidFill>
              </a:rPr>
              <a:t>Victor:</a:t>
            </a:r>
            <a:r>
              <a:rPr lang="en-US" sz="1500" b="1"/>
              <a:t> </a:t>
            </a:r>
            <a:r>
              <a:rPr lang="en-US" sz="1500" b="1">
                <a:hlinkClick r:id="rId2"/>
                <a:hlinkMouseOver r:id="rId3"/>
              </a:rPr>
              <a:t>General George Washington</a:t>
            </a:r>
            <a:r>
              <a:rPr lang="en-US" sz="1500" b="1"/>
              <a:t/>
            </a:r>
            <a:br>
              <a:rPr lang="en-US" sz="1500" b="1"/>
            </a:br>
            <a:r>
              <a:rPr lang="en-US" sz="1500" b="1">
                <a:solidFill>
                  <a:srgbClr val="0000FF"/>
                </a:solidFill>
              </a:rPr>
              <a:t>Defeated:</a:t>
            </a:r>
            <a:r>
              <a:rPr lang="en-US" sz="1500" b="1"/>
              <a:t> </a:t>
            </a:r>
            <a:r>
              <a:rPr lang="en-US" sz="1500" b="1">
                <a:hlinkClick r:id="rId4"/>
                <a:hlinkMouseOver r:id="rId5"/>
              </a:rPr>
              <a:t>Lt. General Charles Cornwallis</a:t>
            </a:r>
            <a:r>
              <a:rPr lang="en-US" sz="1500" b="1"/>
              <a:t/>
            </a:r>
            <a:br>
              <a:rPr lang="en-US" sz="1500" b="1"/>
            </a:br>
            <a:r>
              <a:rPr lang="en-US" sz="1500" b="1">
                <a:solidFill>
                  <a:srgbClr val="0000FF"/>
                </a:solidFill>
              </a:rPr>
              <a:t>Other Notables:</a:t>
            </a:r>
            <a:r>
              <a:rPr lang="en-US" sz="1500" b="1"/>
              <a:t> </a:t>
            </a:r>
            <a:r>
              <a:rPr lang="en-US" sz="1500" b="1">
                <a:hlinkClick r:id="rId6"/>
                <a:hlinkMouseOver r:id="rId7"/>
              </a:rPr>
              <a:t>Maj. General Benjamin Lincoln</a:t>
            </a:r>
            <a:r>
              <a:rPr lang="en-US" sz="1500" b="1"/>
              <a:t>, </a:t>
            </a:r>
            <a:r>
              <a:rPr lang="en-US" sz="1500" b="1">
                <a:hlinkClick r:id="rId8"/>
                <a:hlinkMouseOver r:id="rId9"/>
              </a:rPr>
              <a:t>Lt. Colonel Banastre Tarleton</a:t>
            </a:r>
            <a:endParaRPr lang="en-US" sz="1500"/>
          </a:p>
          <a:p>
            <a:pPr>
              <a:lnSpc>
                <a:spcPct val="90000"/>
              </a:lnSpc>
            </a:pPr>
            <a:r>
              <a:rPr lang="en-US" sz="1400"/>
              <a:t>Following this was an decisive naval battle with the French navy driving off the British fleet.</a:t>
            </a:r>
            <a:r>
              <a:rPr lang="en-US" sz="1400" b="1"/>
              <a:t> </a:t>
            </a:r>
          </a:p>
          <a:p>
            <a:pPr>
              <a:lnSpc>
                <a:spcPct val="90000"/>
              </a:lnSpc>
            </a:pPr>
            <a:r>
              <a:rPr lang="en-US" sz="1400"/>
              <a:t>Washington laid siege and began moving in feet at a time on September 17, 1781. Cornwallis was besieged by a Franco-American force of 16,000 troops. On October 9</a:t>
            </a:r>
            <a:r>
              <a:rPr lang="en-US" sz="1400" baseline="30000"/>
              <a:t>th</a:t>
            </a:r>
            <a:r>
              <a:rPr lang="en-US" sz="1400"/>
              <a:t>, Washington allowed the French to begin bombarding the British Camps with their Canons.  Washington, himself, fired the first shot for the Americans.</a:t>
            </a:r>
          </a:p>
          <a:p>
            <a:pPr>
              <a:lnSpc>
                <a:spcPct val="90000"/>
              </a:lnSpc>
            </a:pPr>
            <a:r>
              <a:rPr lang="en-US" sz="1400"/>
              <a:t>Washington attacked on October 14</a:t>
            </a:r>
            <a:r>
              <a:rPr lang="en-US" sz="1400" baseline="30000"/>
              <a:t>th</a:t>
            </a:r>
            <a:r>
              <a:rPr lang="en-US" sz="1400"/>
              <a:t>, and cut off lines.  Cornwallis sent message to Clinton that said, “It’s to late to save us, don’t send your men.”</a:t>
            </a:r>
          </a:p>
          <a:p>
            <a:pPr>
              <a:lnSpc>
                <a:spcPct val="90000"/>
              </a:lnSpc>
            </a:pPr>
            <a:r>
              <a:rPr lang="en-US" sz="1400"/>
              <a:t>On October 17th a British fleet finally set out of New York to rescue Cornwallis, but it was too late. Cornwallis was outnumbered, outgunned and was running out of food. He surrendered his army of 7,157 on October 19, 1781.  THUS ENDED THE FIGHTING OF THE AMERICAN REVOLUTION!!!! </a:t>
            </a:r>
            <a:br>
              <a:rPr lang="en-US" sz="1400"/>
            </a:br>
            <a:endParaRPr lang="en-US" sz="1400"/>
          </a:p>
        </p:txBody>
      </p:sp>
      <p:pic>
        <p:nvPicPr>
          <p:cNvPr id="16390" name="Picture 6" descr="http://library.thinkquest.org/11683/media/Yorktown.gif"/>
          <p:cNvPicPr>
            <a:picLocks noChangeAspect="1" noChangeArrowheads="1"/>
          </p:cNvPicPr>
          <p:nvPr/>
        </p:nvPicPr>
        <p:blipFill>
          <a:blip r:embed="rId10" cstate="print"/>
          <a:srcRect/>
          <a:stretch>
            <a:fillRect/>
          </a:stretch>
        </p:blipFill>
        <p:spPr bwMode="auto">
          <a:xfrm>
            <a:off x="1371600" y="762000"/>
            <a:ext cx="3810000" cy="2505075"/>
          </a:xfrm>
          <a:prstGeom prst="rect">
            <a:avLst/>
          </a:prstGeom>
          <a:noFill/>
        </p:spPr>
      </p:pic>
      <p:grpSp>
        <p:nvGrpSpPr>
          <p:cNvPr id="16394" name="Group 10"/>
          <p:cNvGrpSpPr>
            <a:grpSpLocks/>
          </p:cNvGrpSpPr>
          <p:nvPr/>
        </p:nvGrpSpPr>
        <p:grpSpPr bwMode="auto">
          <a:xfrm>
            <a:off x="1600200" y="1206500"/>
            <a:ext cx="9144000" cy="0"/>
            <a:chOff x="0" y="0"/>
            <a:chExt cx="5760" cy="0"/>
          </a:xfrm>
        </p:grpSpPr>
        <p:sp>
          <p:nvSpPr>
            <p:cNvPr id="16391" name="Rectangle 7"/>
            <p:cNvSpPr>
              <a:spLocks noChangeArrowheads="1"/>
            </p:cNvSpPr>
            <p:nvPr/>
          </p:nvSpPr>
          <p:spPr bwMode="auto">
            <a:xfrm>
              <a:off x="0" y="0"/>
              <a:ext cx="4163" cy="0"/>
            </a:xfrm>
            <a:prstGeom prst="rect">
              <a:avLst/>
            </a:prstGeom>
            <a:noFill/>
            <a:ln w="12700" cap="sq">
              <a:noFill/>
              <a:miter lim="800000"/>
              <a:headEnd type="none" w="sm" len="sm"/>
              <a:tailEnd type="none" w="sm" len="sm"/>
            </a:ln>
            <a:effectLst/>
          </p:spPr>
          <p:txBody>
            <a:bodyPr>
              <a:spAutoFit/>
            </a:bodyPr>
            <a:lstStyle/>
            <a:p>
              <a:endParaRPr lang="en-US"/>
            </a:p>
          </p:txBody>
        </p:sp>
        <p:sp>
          <p:nvSpPr>
            <p:cNvPr id="16392" name="Rectangle 8"/>
            <p:cNvSpPr>
              <a:spLocks noChangeArrowheads="1"/>
            </p:cNvSpPr>
            <p:nvPr/>
          </p:nvSpPr>
          <p:spPr bwMode="auto">
            <a:xfrm>
              <a:off x="0" y="0"/>
              <a:ext cx="5760" cy="0"/>
            </a:xfrm>
            <a:prstGeom prst="rect">
              <a:avLst/>
            </a:prstGeom>
            <a:noFill/>
            <a:ln w="12700" cap="sq">
              <a:noFill/>
              <a:miter lim="800000"/>
              <a:headEnd type="none" w="sm" len="sm"/>
              <a:tailEnd type="none" w="sm" len="sm"/>
            </a:ln>
            <a:effectLst/>
          </p:spPr>
          <p:txBody>
            <a:bodyPr>
              <a:spAutoFit/>
            </a:bodyPr>
            <a:lstStyle/>
            <a:p>
              <a:endParaRPr lang="en-US"/>
            </a:p>
          </p:txBody>
        </p:sp>
      </p:grpSp>
      <p:pic>
        <p:nvPicPr>
          <p:cNvPr id="16393" name="Picture 9" descr="Yorktown, 1781"/>
          <p:cNvPicPr>
            <a:picLocks noChangeAspect="1" noChangeArrowheads="1"/>
          </p:cNvPicPr>
          <p:nvPr/>
        </p:nvPicPr>
        <p:blipFill>
          <a:blip r:embed="rId11" cstate="print"/>
          <a:srcRect/>
          <a:stretch>
            <a:fillRect/>
          </a:stretch>
        </p:blipFill>
        <p:spPr bwMode="auto">
          <a:xfrm>
            <a:off x="1295400" y="3352800"/>
            <a:ext cx="3886200" cy="2908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 calcmode="lin" valueType="num">
                                      <p:cBhvr additive="base">
                                        <p:cTn id="7" dur="500" fill="hold"/>
                                        <p:tgtEl>
                                          <p:spTgt spid="1638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8">
                                            <p:txEl>
                                              <p:pRg st="1" end="1"/>
                                            </p:txEl>
                                          </p:spTgt>
                                        </p:tgtEl>
                                        <p:attrNameLst>
                                          <p:attrName>style.visibility</p:attrName>
                                        </p:attrNameLst>
                                      </p:cBhvr>
                                      <p:to>
                                        <p:strVal val="visible"/>
                                      </p:to>
                                    </p:set>
                                    <p:anim calcmode="lin" valueType="num">
                                      <p:cBhvr additive="base">
                                        <p:cTn id="13" dur="500" fill="hold"/>
                                        <p:tgtEl>
                                          <p:spTgt spid="1638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8">
                                            <p:txEl>
                                              <p:pRg st="2" end="2"/>
                                            </p:txEl>
                                          </p:spTgt>
                                        </p:tgtEl>
                                        <p:attrNameLst>
                                          <p:attrName>style.visibility</p:attrName>
                                        </p:attrNameLst>
                                      </p:cBhvr>
                                      <p:to>
                                        <p:strVal val="visible"/>
                                      </p:to>
                                    </p:set>
                                    <p:anim calcmode="lin" valueType="num">
                                      <p:cBhvr additive="base">
                                        <p:cTn id="19" dur="500" fill="hold"/>
                                        <p:tgtEl>
                                          <p:spTgt spid="1638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8">
                                            <p:txEl>
                                              <p:pRg st="3" end="3"/>
                                            </p:txEl>
                                          </p:spTgt>
                                        </p:tgtEl>
                                        <p:attrNameLst>
                                          <p:attrName>style.visibility</p:attrName>
                                        </p:attrNameLst>
                                      </p:cBhvr>
                                      <p:to>
                                        <p:strVal val="visible"/>
                                      </p:to>
                                    </p:set>
                                    <p:anim calcmode="lin" valueType="num">
                                      <p:cBhvr additive="base">
                                        <p:cTn id="25" dur="500" fill="hold"/>
                                        <p:tgtEl>
                                          <p:spTgt spid="1638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88">
                                            <p:txEl>
                                              <p:pRg st="4" end="4"/>
                                            </p:txEl>
                                          </p:spTgt>
                                        </p:tgtEl>
                                        <p:attrNameLst>
                                          <p:attrName>style.visibility</p:attrName>
                                        </p:attrNameLst>
                                      </p:cBhvr>
                                      <p:to>
                                        <p:strVal val="visible"/>
                                      </p:to>
                                    </p:set>
                                    <p:anim calcmode="lin" valueType="num">
                                      <p:cBhvr additive="base">
                                        <p:cTn id="31" dur="500" fill="hold"/>
                                        <p:tgtEl>
                                          <p:spTgt spid="1638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71600" y="0"/>
            <a:ext cx="7543800" cy="762000"/>
          </a:xfrm>
        </p:spPr>
        <p:txBody>
          <a:bodyPr/>
          <a:lstStyle/>
          <a:p>
            <a:r>
              <a:rPr lang="en-US"/>
              <a:t>The Treaty of Paris</a:t>
            </a:r>
          </a:p>
        </p:txBody>
      </p:sp>
      <p:sp>
        <p:nvSpPr>
          <p:cNvPr id="19459" name="Rectangle 3"/>
          <p:cNvSpPr>
            <a:spLocks noGrp="1" noChangeArrowheads="1"/>
          </p:cNvSpPr>
          <p:nvPr>
            <p:ph type="body" sz="half" idx="1"/>
          </p:nvPr>
        </p:nvSpPr>
        <p:spPr>
          <a:xfrm>
            <a:off x="1371600" y="685800"/>
            <a:ext cx="3733800" cy="6172200"/>
          </a:xfrm>
        </p:spPr>
        <p:txBody>
          <a:bodyPr/>
          <a:lstStyle/>
          <a:p>
            <a:pPr>
              <a:lnSpc>
                <a:spcPct val="90000"/>
              </a:lnSpc>
            </a:pPr>
            <a:r>
              <a:rPr lang="en-US" sz="1600">
                <a:solidFill>
                  <a:srgbClr val="292929"/>
                </a:solidFill>
                <a:latin typeface="Palatino Linotype" pitchFamily="18" charset="0"/>
              </a:rPr>
              <a:t>The </a:t>
            </a:r>
            <a:r>
              <a:rPr lang="en-US" sz="1600">
                <a:solidFill>
                  <a:srgbClr val="292929"/>
                </a:solidFill>
                <a:latin typeface="Palatino Linotype" pitchFamily="18" charset="0"/>
                <a:hlinkClick r:id="rId2"/>
              </a:rPr>
              <a:t>Treaty of Paris</a:t>
            </a:r>
            <a:r>
              <a:rPr lang="en-US" sz="1600">
                <a:solidFill>
                  <a:srgbClr val="292929"/>
                </a:solidFill>
                <a:latin typeface="Palatino Linotype" pitchFamily="18" charset="0"/>
              </a:rPr>
              <a:t> was signed on September 3, 1783.</a:t>
            </a:r>
          </a:p>
          <a:p>
            <a:pPr>
              <a:lnSpc>
                <a:spcPct val="90000"/>
              </a:lnSpc>
            </a:pPr>
            <a:r>
              <a:rPr lang="en-US" sz="1600">
                <a:solidFill>
                  <a:srgbClr val="292929"/>
                </a:solidFill>
                <a:latin typeface="Palatino Linotype" pitchFamily="18" charset="0"/>
              </a:rPr>
              <a:t> The leaders in the new country were those prominent either in the council halls or on the fields of the Revolution, and the first three Presidents after the </a:t>
            </a:r>
            <a:r>
              <a:rPr lang="en-US" sz="1600">
                <a:solidFill>
                  <a:srgbClr val="292929"/>
                </a:solidFill>
                <a:latin typeface="Palatino Linotype" pitchFamily="18" charset="0"/>
                <a:hlinkClick r:id="rId3"/>
              </a:rPr>
              <a:t>Constitution of the United States</a:t>
            </a:r>
            <a:r>
              <a:rPr lang="en-US" sz="1600">
                <a:solidFill>
                  <a:srgbClr val="292929"/>
                </a:solidFill>
                <a:latin typeface="Palatino Linotype" pitchFamily="18" charset="0"/>
              </a:rPr>
              <a:t> was adopted were </a:t>
            </a:r>
            <a:r>
              <a:rPr lang="en-US" sz="1600">
                <a:solidFill>
                  <a:srgbClr val="292929"/>
                </a:solidFill>
                <a:latin typeface="Palatino Linotype" pitchFamily="18" charset="0"/>
                <a:hlinkClick r:id="rId4"/>
              </a:rPr>
              <a:t>Washington</a:t>
            </a:r>
            <a:r>
              <a:rPr lang="en-US" sz="1600">
                <a:solidFill>
                  <a:srgbClr val="292929"/>
                </a:solidFill>
                <a:latin typeface="Palatino Linotype" pitchFamily="18" charset="0"/>
              </a:rPr>
              <a:t>, </a:t>
            </a:r>
            <a:r>
              <a:rPr lang="en-US" sz="1600">
                <a:solidFill>
                  <a:srgbClr val="292929"/>
                </a:solidFill>
                <a:latin typeface="Palatino Linotype" pitchFamily="18" charset="0"/>
                <a:hlinkClick r:id="rId5"/>
              </a:rPr>
              <a:t>Adams</a:t>
            </a:r>
            <a:r>
              <a:rPr lang="en-US" sz="1600">
                <a:solidFill>
                  <a:srgbClr val="292929"/>
                </a:solidFill>
                <a:latin typeface="Palatino Linotype" pitchFamily="18" charset="0"/>
              </a:rPr>
              <a:t>, and </a:t>
            </a:r>
            <a:r>
              <a:rPr lang="en-US" sz="1600">
                <a:solidFill>
                  <a:srgbClr val="292929"/>
                </a:solidFill>
                <a:latin typeface="Palatino Linotype" pitchFamily="18" charset="0"/>
                <a:hlinkClick r:id="rId6"/>
              </a:rPr>
              <a:t>Jefferson</a:t>
            </a:r>
            <a:r>
              <a:rPr lang="en-US" sz="1600">
                <a:solidFill>
                  <a:srgbClr val="292929"/>
                </a:solidFill>
                <a:latin typeface="Palatino Linotype" pitchFamily="18" charset="0"/>
              </a:rPr>
              <a:t>. Some of the more radical Revolutionary leaders were disappointed in the turn toward conservatism when the Revolution was over, but liberty and democracy had been fixed as the highest ideals of the United States.</a:t>
            </a:r>
          </a:p>
          <a:p>
            <a:pPr>
              <a:lnSpc>
                <a:spcPct val="90000"/>
              </a:lnSpc>
            </a:pPr>
            <a:r>
              <a:rPr lang="en-US" sz="1600">
                <a:solidFill>
                  <a:srgbClr val="292929"/>
                </a:solidFill>
                <a:latin typeface="Palatino Linotype" pitchFamily="18" charset="0"/>
              </a:rPr>
              <a:t>The American Revolution had a great influence on liberal thought throughout Europe. The struggles and successes of the youthful democracy were much in the minds of those who brought about the French Revolution, and most assuredly later helped to inspire revolutionists in Spain's American colonies.</a:t>
            </a:r>
            <a:br>
              <a:rPr lang="en-US" sz="1600">
                <a:solidFill>
                  <a:srgbClr val="292929"/>
                </a:solidFill>
                <a:latin typeface="Palatino Linotype" pitchFamily="18" charset="0"/>
              </a:rPr>
            </a:br>
            <a:endParaRPr lang="en-US" sz="1600">
              <a:solidFill>
                <a:srgbClr val="292929"/>
              </a:solidFill>
              <a:latin typeface="Palatino Linotype" pitchFamily="18" charset="0"/>
            </a:endParaRPr>
          </a:p>
          <a:p>
            <a:pPr>
              <a:lnSpc>
                <a:spcPct val="90000"/>
              </a:lnSpc>
            </a:pPr>
            <a:endParaRPr lang="en-US" sz="1600"/>
          </a:p>
        </p:txBody>
      </p:sp>
      <p:pic>
        <p:nvPicPr>
          <p:cNvPr id="19462" name="Picture 6" descr="http://international.loc.gov/intldl/fiahtml/images/Treaty1783_en.jpg"/>
          <p:cNvPicPr>
            <a:picLocks noChangeAspect="1" noChangeArrowheads="1"/>
          </p:cNvPicPr>
          <p:nvPr/>
        </p:nvPicPr>
        <p:blipFill>
          <a:blip r:embed="rId7" cstate="print"/>
          <a:srcRect/>
          <a:stretch>
            <a:fillRect/>
          </a:stretch>
        </p:blipFill>
        <p:spPr bwMode="auto">
          <a:xfrm>
            <a:off x="6172200" y="914400"/>
            <a:ext cx="2038350" cy="2667000"/>
          </a:xfrm>
          <a:prstGeom prst="rect">
            <a:avLst/>
          </a:prstGeom>
          <a:noFill/>
        </p:spPr>
      </p:pic>
      <p:pic>
        <p:nvPicPr>
          <p:cNvPr id="19464" name="Picture 8" descr="http://www.tcnj.edu/~loftus2/treaty.jpg"/>
          <p:cNvPicPr>
            <a:picLocks noChangeAspect="1" noChangeArrowheads="1"/>
          </p:cNvPicPr>
          <p:nvPr/>
        </p:nvPicPr>
        <p:blipFill>
          <a:blip r:embed="rId8" cstate="print"/>
          <a:srcRect/>
          <a:stretch>
            <a:fillRect/>
          </a:stretch>
        </p:blipFill>
        <p:spPr bwMode="auto">
          <a:xfrm>
            <a:off x="5943600" y="3657600"/>
            <a:ext cx="2606675"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The Battle of Lexington and Concord</a:t>
            </a:r>
          </a:p>
        </p:txBody>
      </p:sp>
      <p:sp>
        <p:nvSpPr>
          <p:cNvPr id="5123" name="Rectangle 3"/>
          <p:cNvSpPr>
            <a:spLocks noGrp="1" noChangeArrowheads="1"/>
          </p:cNvSpPr>
          <p:nvPr>
            <p:ph type="body" idx="1"/>
          </p:nvPr>
        </p:nvSpPr>
        <p:spPr/>
        <p:txBody>
          <a:bodyPr/>
          <a:lstStyle/>
          <a:p>
            <a:pPr>
              <a:lnSpc>
                <a:spcPct val="90000"/>
              </a:lnSpc>
            </a:pPr>
            <a:r>
              <a:rPr lang="en-US" sz="1500"/>
              <a:t>On the evening of April 18th, 1775 the British troops were ferried across the Boston Harbor to start their march on Lexington.</a:t>
            </a:r>
          </a:p>
          <a:p>
            <a:pPr>
              <a:lnSpc>
                <a:spcPct val="90000"/>
              </a:lnSpc>
            </a:pPr>
            <a:r>
              <a:rPr lang="en-US" sz="1500"/>
              <a:t>Paul Revere hung two lanterns in the church steeple. Then Paul Revere, William Dawes and Dr. Samuel Prescott rode to warn the colonists that the British were coming.</a:t>
            </a:r>
          </a:p>
          <a:p>
            <a:pPr>
              <a:lnSpc>
                <a:spcPct val="90000"/>
              </a:lnSpc>
            </a:pPr>
            <a:r>
              <a:rPr lang="en-US" sz="1500"/>
              <a:t>Paul Revere rode to Lexington and alerted Samuel Adams and John Hancock.</a:t>
            </a:r>
          </a:p>
          <a:p>
            <a:pPr>
              <a:lnSpc>
                <a:spcPct val="90000"/>
              </a:lnSpc>
            </a:pPr>
            <a:r>
              <a:rPr lang="en-US" sz="1500"/>
              <a:t>The colonists had organized a group of militia, called the Minutemen, who were in Lexington to meet the British. The Minutemen were greatly outnumbered. The British soldiers fired, killing 8 Minutemen and injuring 10 others.</a:t>
            </a:r>
          </a:p>
          <a:p>
            <a:pPr>
              <a:lnSpc>
                <a:spcPct val="90000"/>
              </a:lnSpc>
            </a:pPr>
            <a:r>
              <a:rPr lang="en-US" sz="1500"/>
              <a:t>Although Paul Revere was captured by British scouts before reaching Concord, other messengers managed to get through and warn the people.</a:t>
            </a:r>
          </a:p>
          <a:p>
            <a:pPr>
              <a:lnSpc>
                <a:spcPct val="90000"/>
              </a:lnSpc>
            </a:pPr>
            <a:r>
              <a:rPr lang="en-US" sz="1500"/>
              <a:t>While the British soldiers continued on their way to Concord, the men and women of Concord were busy moving the arms and ammunition to new hiding places in surrounding towns. When the soldiers arrived they were only able to destroy part of the supplies.</a:t>
            </a:r>
          </a:p>
          <a:p>
            <a:pPr>
              <a:lnSpc>
                <a:spcPct val="90000"/>
              </a:lnSpc>
            </a:pPr>
            <a:r>
              <a:rPr lang="en-US" sz="1500"/>
              <a:t>A large force of patriots gathered in response to the British troops. As the British soldiers headed back to Boston, they were attacked by the Minutemen with guerrilla warfare. All along the route, Minutemen, local farmers and townspeople continued the attack against the British. By the time the soldiers reached Boston, 73 British solders were dead and 174 more were wounded.  In the days fighting, 49 patriots were killed, and 39 more were wounded.</a:t>
            </a:r>
          </a:p>
          <a:p>
            <a:pPr>
              <a:lnSpc>
                <a:spcPct val="90000"/>
              </a:lnSpc>
            </a:pPr>
            <a:endParaRPr lang="en-US" sz="1400"/>
          </a:p>
          <a:p>
            <a:pPr>
              <a:lnSpc>
                <a:spcPct val="90000"/>
              </a:lnSpc>
            </a:pPr>
            <a:endParaRPr lang="en-US" sz="280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Fort Ticonderoga</a:t>
            </a:r>
          </a:p>
        </p:txBody>
      </p:sp>
      <p:sp>
        <p:nvSpPr>
          <p:cNvPr id="1027" name="Rectangle 3"/>
          <p:cNvSpPr>
            <a:spLocks noGrp="1" noChangeArrowheads="1"/>
          </p:cNvSpPr>
          <p:nvPr>
            <p:ph type="body" sz="half" idx="1"/>
          </p:nvPr>
        </p:nvSpPr>
        <p:spPr>
          <a:xfrm>
            <a:off x="1371600" y="1447800"/>
            <a:ext cx="3733800" cy="5257800"/>
          </a:xfrm>
        </p:spPr>
        <p:txBody>
          <a:bodyPr/>
          <a:lstStyle/>
          <a:p>
            <a:pPr>
              <a:lnSpc>
                <a:spcPct val="90000"/>
              </a:lnSpc>
            </a:pPr>
            <a:r>
              <a:rPr lang="en-US" sz="1600"/>
              <a:t>Fort Ticonderoga was held by the British following battles of the French and Indian War. It was located in New York, on the shore of Lake Champlain.</a:t>
            </a:r>
          </a:p>
          <a:p>
            <a:pPr>
              <a:lnSpc>
                <a:spcPct val="90000"/>
              </a:lnSpc>
            </a:pPr>
            <a:r>
              <a:rPr lang="en-US" sz="1600"/>
              <a:t>In May 10, 1775, Ethan Allen and Captain Benedict Arnold of the Connecticut militia led the Green Mountain Boys of Vermont on a raid of Fort Ticonderoga.</a:t>
            </a:r>
          </a:p>
          <a:p>
            <a:pPr>
              <a:lnSpc>
                <a:spcPct val="90000"/>
              </a:lnSpc>
            </a:pPr>
            <a:r>
              <a:rPr lang="en-US" sz="1600"/>
              <a:t>The Americans stormed the Fort at dawn while the British troops were still sleeping. They captured the Fort without a single shot being fired.  In capturing the Fort, the Green Mountain Boys captured 78 pieces of heavy artillery including 59 cannons. These cannons were later moved to Boston and played a major role in driving the British out of Boston.</a:t>
            </a:r>
          </a:p>
          <a:p>
            <a:pPr>
              <a:lnSpc>
                <a:spcPct val="90000"/>
              </a:lnSpc>
            </a:pPr>
            <a:r>
              <a:rPr lang="en-US" sz="1600"/>
              <a:t>The colonists suffered no casualties, and the 50 British soldiers were taken prisoner.</a:t>
            </a:r>
            <a:endParaRPr lang="en-US" sz="2400"/>
          </a:p>
        </p:txBody>
      </p:sp>
      <p:pic>
        <p:nvPicPr>
          <p:cNvPr id="1030" name="Picture 6" descr="http://www.kidport.com/RefLib/UsaHistory/AmericanRevolution/Images/FortTicon.jpg"/>
          <p:cNvPicPr>
            <a:picLocks noChangeAspect="1" noChangeArrowheads="1"/>
          </p:cNvPicPr>
          <p:nvPr/>
        </p:nvPicPr>
        <p:blipFill>
          <a:blip r:embed="rId2" cstate="print"/>
          <a:srcRect/>
          <a:stretch>
            <a:fillRect/>
          </a:stretch>
        </p:blipFill>
        <p:spPr bwMode="auto">
          <a:xfrm>
            <a:off x="5410200" y="4419600"/>
            <a:ext cx="3505200" cy="2041525"/>
          </a:xfrm>
          <a:prstGeom prst="rect">
            <a:avLst/>
          </a:prstGeom>
          <a:noFill/>
        </p:spPr>
      </p:pic>
      <p:pic>
        <p:nvPicPr>
          <p:cNvPr id="1032" name="Picture 8" descr="http://pages.globetrotter.net/frvill/caril640.jpg"/>
          <p:cNvPicPr>
            <a:picLocks noChangeAspect="1" noChangeArrowheads="1"/>
          </p:cNvPicPr>
          <p:nvPr/>
        </p:nvPicPr>
        <p:blipFill>
          <a:blip r:embed="rId3" cstate="print"/>
          <a:srcRect/>
          <a:stretch>
            <a:fillRect/>
          </a:stretch>
        </p:blipFill>
        <p:spPr bwMode="auto">
          <a:xfrm>
            <a:off x="5410200" y="1600200"/>
            <a:ext cx="3505200" cy="259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additive="base">
                                        <p:cTn id="25" dur="500" fill="hold"/>
                                        <p:tgtEl>
                                          <p:spTgt spid="10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371600" y="228600"/>
            <a:ext cx="7543800" cy="609600"/>
          </a:xfrm>
        </p:spPr>
        <p:txBody>
          <a:bodyPr/>
          <a:lstStyle/>
          <a:p>
            <a:r>
              <a:rPr lang="en-US"/>
              <a:t>Bunker Hill</a:t>
            </a:r>
          </a:p>
        </p:txBody>
      </p:sp>
      <p:sp>
        <p:nvSpPr>
          <p:cNvPr id="6147" name="Rectangle 3"/>
          <p:cNvSpPr>
            <a:spLocks noGrp="1" noChangeArrowheads="1"/>
          </p:cNvSpPr>
          <p:nvPr>
            <p:ph type="body" sz="half" idx="1"/>
          </p:nvPr>
        </p:nvSpPr>
        <p:spPr>
          <a:xfrm>
            <a:off x="5181600" y="838200"/>
            <a:ext cx="3733800" cy="5791200"/>
          </a:xfrm>
        </p:spPr>
        <p:txBody>
          <a:bodyPr/>
          <a:lstStyle/>
          <a:p>
            <a:pPr>
              <a:lnSpc>
                <a:spcPct val="90000"/>
              </a:lnSpc>
              <a:buFontTx/>
              <a:buChar char="•"/>
            </a:pPr>
            <a:r>
              <a:rPr lang="en-US" sz="1400" b="1">
                <a:solidFill>
                  <a:srgbClr val="0000FF"/>
                </a:solidFill>
              </a:rPr>
              <a:t>Date:</a:t>
            </a:r>
            <a:r>
              <a:rPr lang="en-US" sz="1400" b="1"/>
              <a:t> June 17, 1775</a:t>
            </a:r>
            <a:br>
              <a:rPr lang="en-US" sz="1400" b="1"/>
            </a:br>
            <a:r>
              <a:rPr lang="en-US" sz="1400" b="1">
                <a:solidFill>
                  <a:srgbClr val="0000FF"/>
                </a:solidFill>
              </a:rPr>
              <a:t>Location:</a:t>
            </a:r>
            <a:r>
              <a:rPr lang="en-US" sz="1400" b="1"/>
              <a:t> Boston, Massachusetts</a:t>
            </a:r>
            <a:br>
              <a:rPr lang="en-US" sz="1400" b="1"/>
            </a:br>
            <a:r>
              <a:rPr lang="en-US" sz="1400" b="1">
                <a:solidFill>
                  <a:srgbClr val="0000FF"/>
                </a:solidFill>
              </a:rPr>
              <a:t>Victor:</a:t>
            </a:r>
            <a:r>
              <a:rPr lang="en-US" sz="1400" b="1"/>
              <a:t> </a:t>
            </a:r>
            <a:r>
              <a:rPr lang="en-US" sz="1400" b="1">
                <a:hlinkClick r:id="rId2"/>
                <a:hlinkMouseOver r:id="rId3"/>
              </a:rPr>
              <a:t>Maj. General William Howe</a:t>
            </a:r>
            <a:r>
              <a:rPr lang="en-US" sz="1400" b="1"/>
              <a:t/>
            </a:r>
            <a:br>
              <a:rPr lang="en-US" sz="1400" b="1"/>
            </a:br>
            <a:r>
              <a:rPr lang="en-US" sz="1400" b="1">
                <a:solidFill>
                  <a:srgbClr val="0000FF"/>
                </a:solidFill>
              </a:rPr>
              <a:t>Defeated:</a:t>
            </a:r>
            <a:r>
              <a:rPr lang="en-US" sz="1400" b="1"/>
              <a:t> General Israel Putnam</a:t>
            </a:r>
          </a:p>
          <a:p>
            <a:pPr>
              <a:lnSpc>
                <a:spcPct val="90000"/>
              </a:lnSpc>
              <a:buFontTx/>
              <a:buChar char="•"/>
            </a:pPr>
            <a:r>
              <a:rPr lang="en-US" sz="1400"/>
              <a:t>Following the skirmishes at </a:t>
            </a:r>
            <a:r>
              <a:rPr lang="en-US" sz="1400" b="1">
                <a:hlinkClick r:id="rId4"/>
                <a:hlinkMouseOver r:id="rId5" action="ppaction://hlinkfile"/>
              </a:rPr>
              <a:t>Lexington and Concord</a:t>
            </a:r>
            <a:r>
              <a:rPr lang="en-US" sz="1400"/>
              <a:t> on April 19, 1775, militia had surrounded Boston, pinning the British in. </a:t>
            </a:r>
            <a:r>
              <a:rPr lang="en-US" sz="1400" b="1">
                <a:hlinkClick r:id="rId6"/>
                <a:hlinkMouseOver r:id="rId7"/>
              </a:rPr>
              <a:t>Lt. General Thomas Gage</a:t>
            </a:r>
            <a:r>
              <a:rPr lang="en-US" sz="1400"/>
              <a:t> that knew he was surrounded on land, so he had to control Dorchester Heights and Charlestown to keep the harbor open to British ships. The Americans were able to occupy the Charlestown peninsula before the British. On June 15, ramparts were ordered to be built on Bunker Hill. By the morning of June 17, extensive fortifications had been built on Breed's Hill.</a:t>
            </a:r>
          </a:p>
          <a:p>
            <a:pPr>
              <a:lnSpc>
                <a:spcPct val="90000"/>
              </a:lnSpc>
              <a:buFontTx/>
              <a:buChar char="•"/>
            </a:pPr>
            <a:r>
              <a:rPr lang="en-US" sz="1400"/>
              <a:t>Lt. General Gage ordered British ships to bombard the hill, while </a:t>
            </a:r>
            <a:r>
              <a:rPr lang="en-US" sz="1400" b="1">
                <a:hlinkClick r:id="rId2"/>
                <a:hlinkMouseOver r:id="rId3"/>
              </a:rPr>
              <a:t>Maj. General William Howe</a:t>
            </a:r>
            <a:r>
              <a:rPr lang="en-US" sz="1400"/>
              <a:t> prepared to sail across the bay and retake the position that afternoon. At three o'clock in the afternoon, the British finally began an assault on the hill. The Americans repulsed them twice, but due to dwindling ammunition, they were forced to abandon the position during the third British assault. Though the British technically won, it was at a high cost and Lt. General Gage resigned his command.</a:t>
            </a:r>
          </a:p>
        </p:txBody>
      </p:sp>
      <p:sp>
        <p:nvSpPr>
          <p:cNvPr id="6149" name="Rectangle 5"/>
          <p:cNvSpPr>
            <a:spLocks noChangeArrowheads="1"/>
          </p:cNvSpPr>
          <p:nvPr/>
        </p:nvSpPr>
        <p:spPr bwMode="auto">
          <a:xfrm>
            <a:off x="285750" y="1978025"/>
            <a:ext cx="9144000" cy="0"/>
          </a:xfrm>
          <a:prstGeom prst="rect">
            <a:avLst/>
          </a:prstGeom>
          <a:noFill/>
          <a:ln w="12700" cap="sq">
            <a:noFill/>
            <a:miter lim="800000"/>
            <a:headEnd type="none" w="sm" len="sm"/>
            <a:tailEnd type="none" w="sm" len="sm"/>
          </a:ln>
          <a:effectLst/>
        </p:spPr>
        <p:txBody>
          <a:bodyPr>
            <a:spAutoFit/>
          </a:bodyPr>
          <a:lstStyle/>
          <a:p>
            <a:endParaRPr lang="en-US"/>
          </a:p>
        </p:txBody>
      </p:sp>
      <p:sp>
        <p:nvSpPr>
          <p:cNvPr id="6152" name="Rectangle 8"/>
          <p:cNvSpPr>
            <a:spLocks noChangeArrowheads="1"/>
          </p:cNvSpPr>
          <p:nvPr/>
        </p:nvSpPr>
        <p:spPr bwMode="auto">
          <a:xfrm>
            <a:off x="452438" y="1457325"/>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6154" name="Picture 10" descr="http://www.britishbattles.com/images/bunker-hill/breed-hill-attack.jpg"/>
          <p:cNvPicPr>
            <a:picLocks noChangeAspect="1" noChangeArrowheads="1"/>
          </p:cNvPicPr>
          <p:nvPr/>
        </p:nvPicPr>
        <p:blipFill>
          <a:blip r:embed="rId8" cstate="print"/>
          <a:srcRect/>
          <a:stretch>
            <a:fillRect/>
          </a:stretch>
        </p:blipFill>
        <p:spPr bwMode="auto">
          <a:xfrm>
            <a:off x="1295400" y="1524000"/>
            <a:ext cx="3810000" cy="2790825"/>
          </a:xfrm>
          <a:prstGeom prst="rect">
            <a:avLst/>
          </a:prstGeom>
          <a:noFill/>
        </p:spPr>
      </p:pic>
      <p:sp>
        <p:nvSpPr>
          <p:cNvPr id="6155" name="Rectangle 11"/>
          <p:cNvSpPr>
            <a:spLocks noChangeArrowheads="1"/>
          </p:cNvSpPr>
          <p:nvPr/>
        </p:nvSpPr>
        <p:spPr bwMode="auto">
          <a:xfrm>
            <a:off x="819150" y="-46038"/>
            <a:ext cx="9144000" cy="0"/>
          </a:xfrm>
          <a:prstGeom prst="rect">
            <a:avLst/>
          </a:prstGeom>
          <a:noFill/>
          <a:ln w="12700" cap="sq">
            <a:noFill/>
            <a:miter lim="800000"/>
            <a:headEnd type="none" w="sm" len="sm"/>
            <a:tailEnd type="none" w="sm" len="sm"/>
          </a:ln>
          <a:effectLst/>
        </p:spPr>
        <p:txBody>
          <a:bodyPr>
            <a:spAutoFit/>
          </a:bodyPr>
          <a:lstStyle/>
          <a:p>
            <a:endParaRPr lang="en-US"/>
          </a:p>
        </p:txBody>
      </p:sp>
      <p:sp>
        <p:nvSpPr>
          <p:cNvPr id="6158" name="Rectangle 14"/>
          <p:cNvSpPr>
            <a:spLocks noChangeArrowheads="1"/>
          </p:cNvSpPr>
          <p:nvPr/>
        </p:nvSpPr>
        <p:spPr bwMode="auto">
          <a:xfrm>
            <a:off x="0" y="1219200"/>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6160" name="Picture 16" descr="http://www.britishbattles.com/images/bunker-hill/warren-dying.jpg"/>
          <p:cNvPicPr>
            <a:picLocks noChangeAspect="1" noChangeArrowheads="1"/>
          </p:cNvPicPr>
          <p:nvPr/>
        </p:nvPicPr>
        <p:blipFill>
          <a:blip r:embed="rId9" cstate="print"/>
          <a:srcRect/>
          <a:stretch>
            <a:fillRect/>
          </a:stretch>
        </p:blipFill>
        <p:spPr bwMode="auto">
          <a:xfrm>
            <a:off x="1524000" y="4343400"/>
            <a:ext cx="3448050" cy="2225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link="rId2" cstate="print"/>
          <a:srcRect/>
          <a:tile tx="0" ty="0" sx="100000" sy="100000" flip="none" algn="tl"/>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71600" y="0"/>
            <a:ext cx="7543800" cy="762000"/>
          </a:xfrm>
        </p:spPr>
        <p:txBody>
          <a:bodyPr/>
          <a:lstStyle/>
          <a:p>
            <a:r>
              <a:rPr lang="en-US"/>
              <a:t>Invasion of Quebec, Canada</a:t>
            </a:r>
          </a:p>
        </p:txBody>
      </p:sp>
      <p:sp>
        <p:nvSpPr>
          <p:cNvPr id="7172" name="Rectangle 4"/>
          <p:cNvSpPr>
            <a:spLocks noGrp="1" noChangeArrowheads="1"/>
          </p:cNvSpPr>
          <p:nvPr>
            <p:ph type="body" sz="half" idx="2"/>
          </p:nvPr>
        </p:nvSpPr>
        <p:spPr>
          <a:xfrm>
            <a:off x="5257800" y="838200"/>
            <a:ext cx="3733800" cy="5791200"/>
          </a:xfrm>
        </p:spPr>
        <p:txBody>
          <a:bodyPr/>
          <a:lstStyle/>
          <a:p>
            <a:pPr>
              <a:lnSpc>
                <a:spcPct val="90000"/>
              </a:lnSpc>
            </a:pPr>
            <a:r>
              <a:rPr lang="en-US" sz="1400" b="1">
                <a:solidFill>
                  <a:srgbClr val="0000FF"/>
                </a:solidFill>
              </a:rPr>
              <a:t>Date:</a:t>
            </a:r>
            <a:r>
              <a:rPr lang="en-US" sz="1400" b="1"/>
              <a:t> December 31, 1775</a:t>
            </a:r>
            <a:br>
              <a:rPr lang="en-US" sz="1400" b="1"/>
            </a:br>
            <a:r>
              <a:rPr lang="en-US" sz="1400" b="1">
                <a:solidFill>
                  <a:srgbClr val="0000FF"/>
                </a:solidFill>
              </a:rPr>
              <a:t>Location:</a:t>
            </a:r>
            <a:r>
              <a:rPr lang="en-US" sz="1400" b="1"/>
              <a:t> Quebec, Canada</a:t>
            </a:r>
            <a:br>
              <a:rPr lang="en-US" sz="1400" b="1"/>
            </a:br>
            <a:r>
              <a:rPr lang="en-US" sz="1400" b="1">
                <a:solidFill>
                  <a:srgbClr val="0000FF"/>
                </a:solidFill>
              </a:rPr>
              <a:t>Victor:</a:t>
            </a:r>
            <a:r>
              <a:rPr lang="en-US" sz="1400" b="1"/>
              <a:t> Maj. General Guy Carleton</a:t>
            </a:r>
            <a:br>
              <a:rPr lang="en-US" sz="1400" b="1"/>
            </a:br>
            <a:r>
              <a:rPr lang="en-US" sz="1400" b="1">
                <a:solidFill>
                  <a:srgbClr val="0000FF"/>
                </a:solidFill>
              </a:rPr>
              <a:t>Defeated:</a:t>
            </a:r>
            <a:r>
              <a:rPr lang="en-US" sz="1400" b="1"/>
              <a:t> Maj. General Richard Montgomery</a:t>
            </a:r>
            <a:br>
              <a:rPr lang="en-US" sz="1400" b="1"/>
            </a:br>
            <a:r>
              <a:rPr lang="en-US" sz="1400" b="1">
                <a:solidFill>
                  <a:srgbClr val="0000FF"/>
                </a:solidFill>
              </a:rPr>
              <a:t>Other Notables:</a:t>
            </a:r>
            <a:r>
              <a:rPr lang="en-US" sz="1400" b="1"/>
              <a:t> </a:t>
            </a:r>
            <a:r>
              <a:rPr lang="en-US" sz="1400" b="1">
                <a:hlinkClick r:id="rId3"/>
                <a:hlinkMouseOver r:id="rId4"/>
              </a:rPr>
              <a:t>Captain Daniel Morgan</a:t>
            </a:r>
            <a:r>
              <a:rPr lang="en-US" sz="1400" b="1"/>
              <a:t/>
            </a:r>
            <a:br>
              <a:rPr lang="en-US" sz="1400" b="1"/>
            </a:br>
            <a:endParaRPr lang="en-US" sz="1400" b="1"/>
          </a:p>
          <a:p>
            <a:pPr>
              <a:lnSpc>
                <a:spcPct val="90000"/>
              </a:lnSpc>
            </a:pPr>
            <a:r>
              <a:rPr lang="en-US" sz="1400"/>
              <a:t>On June 27, the </a:t>
            </a:r>
            <a:r>
              <a:rPr lang="en-US" sz="1400" b="1">
                <a:hlinkClick r:id="rId5"/>
                <a:hlinkMouseOver r:id="rId6" action="ppaction://hlinkfile"/>
              </a:rPr>
              <a:t>Continental Congress</a:t>
            </a:r>
            <a:r>
              <a:rPr lang="en-US" sz="1400"/>
              <a:t> authorized an invasion of Canada, which Brig. General Richard Montgomery received. In Massachusetts on September 13, Benedict Arnold set out for Canada in command of 1,000 volunteers including </a:t>
            </a:r>
            <a:r>
              <a:rPr lang="en-US" sz="1400" b="1">
                <a:hlinkClick r:id="rId3"/>
                <a:hlinkMouseOver r:id="rId7" action="ppaction://hlinkfile"/>
              </a:rPr>
              <a:t>Captain Daniel Morgan</a:t>
            </a:r>
            <a:r>
              <a:rPr lang="en-US" sz="1400"/>
              <a:t>. Arnold planned to march up through Maine into Canada. The route turned out to be very difficult for the poorly supplied force with many portages to navigate, snowstorms and illness. </a:t>
            </a:r>
            <a:br>
              <a:rPr lang="en-US" sz="1400"/>
            </a:br>
            <a:r>
              <a:rPr lang="en-US" sz="1400"/>
              <a:t>General Montgomery and Arnold chose to attack under cover of storm on December 30. They attacked from two locations, but within a few minutes Montgomery was dead and Arnold was wounded. Captain Morgan took over for Arnold and led his men into the city. When they reached rendezvous, they waited for Montgomery. This indecision allowed the British time to regroup and drive the Americans back out of the city. Eventually, Morgan and his men were forced to surrender.</a:t>
            </a:r>
            <a:br>
              <a:rPr lang="en-US" sz="1400"/>
            </a:br>
            <a:endParaRPr lang="en-US" sz="1400"/>
          </a:p>
        </p:txBody>
      </p:sp>
      <p:sp>
        <p:nvSpPr>
          <p:cNvPr id="7173" name="Rectangle 5"/>
          <p:cNvSpPr>
            <a:spLocks noChangeArrowheads="1"/>
          </p:cNvSpPr>
          <p:nvPr/>
        </p:nvSpPr>
        <p:spPr bwMode="auto">
          <a:xfrm>
            <a:off x="354013" y="1874838"/>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7175" name="Picture 7" descr="The Death of General Montgomery during the attack on Quebec"/>
          <p:cNvPicPr>
            <a:picLocks noChangeAspect="1" noChangeArrowheads="1"/>
          </p:cNvPicPr>
          <p:nvPr/>
        </p:nvPicPr>
        <p:blipFill>
          <a:blip r:embed="rId8" cstate="print"/>
          <a:srcRect/>
          <a:stretch>
            <a:fillRect/>
          </a:stretch>
        </p:blipFill>
        <p:spPr bwMode="auto">
          <a:xfrm>
            <a:off x="1295400" y="1524000"/>
            <a:ext cx="3810000" cy="2514600"/>
          </a:xfrm>
          <a:prstGeom prst="rect">
            <a:avLst/>
          </a:prstGeom>
          <a:noFill/>
        </p:spPr>
      </p:pic>
      <p:sp>
        <p:nvSpPr>
          <p:cNvPr id="7176" name="Rectangle 8"/>
          <p:cNvSpPr>
            <a:spLocks noChangeArrowheads="1"/>
          </p:cNvSpPr>
          <p:nvPr/>
        </p:nvSpPr>
        <p:spPr bwMode="auto">
          <a:xfrm>
            <a:off x="2462213" y="1933575"/>
            <a:ext cx="9144000" cy="0"/>
          </a:xfrm>
          <a:prstGeom prst="rect">
            <a:avLst/>
          </a:prstGeom>
          <a:solidFill>
            <a:srgbClr val="F9F9F9"/>
          </a:solidFill>
          <a:ln w="12700" cap="sq">
            <a:noFill/>
            <a:miter lim="800000"/>
            <a:headEnd type="none" w="sm" len="sm"/>
            <a:tailEnd type="none" w="sm" len="sm"/>
          </a:ln>
          <a:effectLst/>
        </p:spPr>
        <p:txBody>
          <a:bodyPr>
            <a:spAutoFit/>
          </a:bodyPr>
          <a:lstStyle/>
          <a:p>
            <a:endParaRPr lang="en-US"/>
          </a:p>
        </p:txBody>
      </p:sp>
      <p:pic>
        <p:nvPicPr>
          <p:cNvPr id="7178" name="Picture 10" descr="http://upload.wikimedia.org/wikipedia/en/thumb/e/eb/Canadian_militiamen_and_British_soldiers_repulse_the_American_assault_at_Sault-au-Matelot.jpg/300px-Canadian_militiamen_and_British_soldiers_repulse_the_American_assault_at_Sault-au-Matelot.jpg">
            <a:hlinkClick r:id="rId9"/>
          </p:cNvPr>
          <p:cNvPicPr>
            <a:picLocks noChangeAspect="1" noChangeArrowheads="1"/>
          </p:cNvPicPr>
          <p:nvPr/>
        </p:nvPicPr>
        <p:blipFill>
          <a:blip r:embed="rId10" cstate="print"/>
          <a:srcRect/>
          <a:stretch>
            <a:fillRect/>
          </a:stretch>
        </p:blipFill>
        <p:spPr bwMode="auto">
          <a:xfrm>
            <a:off x="1676400" y="4114800"/>
            <a:ext cx="3048000" cy="2571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 calcmode="lin" valueType="num">
                                      <p:cBhvr additive="base">
                                        <p:cTn id="7" dur="500" fill="hold"/>
                                        <p:tgtEl>
                                          <p:spTgt spid="717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2">
                                            <p:txEl>
                                              <p:pRg st="1" end="1"/>
                                            </p:txEl>
                                          </p:spTgt>
                                        </p:tgtEl>
                                        <p:attrNameLst>
                                          <p:attrName>style.visibility</p:attrName>
                                        </p:attrNameLst>
                                      </p:cBhvr>
                                      <p:to>
                                        <p:strVal val="visible"/>
                                      </p:to>
                                    </p:set>
                                    <p:anim calcmode="lin" valueType="num">
                                      <p:cBhvr additive="base">
                                        <p:cTn id="13" dur="500" fill="hold"/>
                                        <p:tgtEl>
                                          <p:spTgt spid="717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71600" y="0"/>
            <a:ext cx="7543800" cy="1066800"/>
          </a:xfrm>
        </p:spPr>
        <p:txBody>
          <a:bodyPr/>
          <a:lstStyle/>
          <a:p>
            <a:r>
              <a:rPr lang="en-US" sz="4000"/>
              <a:t>The Battle of Moore’s Creek Bridge—North Carolina</a:t>
            </a:r>
          </a:p>
        </p:txBody>
      </p:sp>
      <p:sp>
        <p:nvSpPr>
          <p:cNvPr id="8195" name="Rectangle 3"/>
          <p:cNvSpPr>
            <a:spLocks noGrp="1" noChangeArrowheads="1"/>
          </p:cNvSpPr>
          <p:nvPr>
            <p:ph type="body" sz="half" idx="1"/>
          </p:nvPr>
        </p:nvSpPr>
        <p:spPr>
          <a:xfrm>
            <a:off x="1371600" y="1219200"/>
            <a:ext cx="4114800" cy="5638800"/>
          </a:xfrm>
        </p:spPr>
        <p:txBody>
          <a:bodyPr/>
          <a:lstStyle/>
          <a:p>
            <a:r>
              <a:rPr lang="en-US" sz="1400" b="1">
                <a:solidFill>
                  <a:srgbClr val="0000FF"/>
                </a:solidFill>
              </a:rPr>
              <a:t>Date:</a:t>
            </a:r>
            <a:r>
              <a:rPr lang="en-US" sz="1400" b="1"/>
              <a:t> February 27, 1776</a:t>
            </a:r>
            <a:br>
              <a:rPr lang="en-US" sz="1400" b="1"/>
            </a:br>
            <a:r>
              <a:rPr lang="en-US" sz="1400" b="1">
                <a:solidFill>
                  <a:srgbClr val="0000FF"/>
                </a:solidFill>
              </a:rPr>
              <a:t>Location:</a:t>
            </a:r>
            <a:r>
              <a:rPr lang="en-US" sz="1400" b="1"/>
              <a:t> Moore's Creek Bridge, North Carolina</a:t>
            </a:r>
            <a:br>
              <a:rPr lang="en-US" sz="1400" b="1"/>
            </a:br>
            <a:r>
              <a:rPr lang="en-US" sz="1400" b="1">
                <a:solidFill>
                  <a:srgbClr val="0000FF"/>
                </a:solidFill>
              </a:rPr>
              <a:t>Victor:</a:t>
            </a:r>
            <a:r>
              <a:rPr lang="en-US" sz="1400" b="1"/>
              <a:t> Colonel James Moore</a:t>
            </a:r>
            <a:br>
              <a:rPr lang="en-US" sz="1400" b="1"/>
            </a:br>
            <a:r>
              <a:rPr lang="en-US" sz="1400" b="1">
                <a:solidFill>
                  <a:srgbClr val="0000FF"/>
                </a:solidFill>
              </a:rPr>
              <a:t>Defeated:</a:t>
            </a:r>
            <a:r>
              <a:rPr lang="en-US" sz="1400" b="1"/>
              <a:t> Lt. Colonel Donald McLeod</a:t>
            </a:r>
          </a:p>
          <a:p>
            <a:r>
              <a:rPr lang="en-US" sz="1400" b="1"/>
              <a:t>Summary</a:t>
            </a:r>
            <a:r>
              <a:rPr lang="en-US" sz="1400"/>
              <a:t> </a:t>
            </a:r>
            <a:br>
              <a:rPr lang="en-US" sz="1400"/>
            </a:br>
            <a:r>
              <a:rPr lang="en-US" sz="1400"/>
              <a:t>In early 1776, </a:t>
            </a:r>
            <a:r>
              <a:rPr lang="en-US" sz="1400" b="1">
                <a:hlinkClick r:id="rId2"/>
                <a:hlinkMouseOver r:id="rId3"/>
              </a:rPr>
              <a:t>Maj. General William Howe</a:t>
            </a:r>
            <a:r>
              <a:rPr lang="en-US" sz="1400"/>
              <a:t> ordered </a:t>
            </a:r>
            <a:r>
              <a:rPr lang="en-US" sz="1400" b="1">
                <a:hlinkClick r:id="rId4"/>
                <a:hlinkMouseOver r:id="rId5" action="ppaction://hlinkfile"/>
              </a:rPr>
              <a:t>Maj. General Henry Clinton</a:t>
            </a:r>
            <a:r>
              <a:rPr lang="en-US" sz="1400"/>
              <a:t> to sail south as part of a campaign to capture the port city of Charleston and gather the support of Southern Tories. As part of the plan, Tories were to join General Clinton at Cape Fear, North Carolina. On February 20, 1776, 1,600 Scottish Highlanders set out for Cape Fear. On February 26, they learned that 1,000 Rebels were waiting with two cannon at Moore's Creek Bridge</a:t>
            </a:r>
          </a:p>
          <a:p>
            <a:r>
              <a:rPr lang="en-US" sz="1400"/>
              <a:t>After a council of war, the Highlanders decided to fight. They walked right into a trap and got obliterated by the Rebels. General Clinton would arrive at Cape Fear to find no Tories waiting for him. The defeat had cowed other Tories from joining the fight as well…the colonials WON!</a:t>
            </a:r>
          </a:p>
        </p:txBody>
      </p:sp>
      <p:sp>
        <p:nvSpPr>
          <p:cNvPr id="8197" name="Rectangle 5"/>
          <p:cNvSpPr>
            <a:spLocks noChangeArrowheads="1"/>
          </p:cNvSpPr>
          <p:nvPr/>
        </p:nvSpPr>
        <p:spPr bwMode="auto">
          <a:xfrm>
            <a:off x="423863" y="1560513"/>
            <a:ext cx="9144000" cy="0"/>
          </a:xfrm>
          <a:prstGeom prst="rect">
            <a:avLst/>
          </a:prstGeom>
          <a:noFill/>
          <a:ln w="12700" cap="sq">
            <a:noFill/>
            <a:miter lim="800000"/>
            <a:headEnd type="none" w="sm" len="sm"/>
            <a:tailEnd type="none" w="sm" len="sm"/>
          </a:ln>
          <a:effectLst/>
        </p:spPr>
        <p:txBody>
          <a:bodyPr>
            <a:spAutoFit/>
          </a:bodyPr>
          <a:lstStyle/>
          <a:p>
            <a:endParaRPr lang="en-US"/>
          </a:p>
        </p:txBody>
      </p:sp>
      <p:sp>
        <p:nvSpPr>
          <p:cNvPr id="8200" name="Rectangle 8"/>
          <p:cNvSpPr>
            <a:spLocks noChangeArrowheads="1"/>
          </p:cNvSpPr>
          <p:nvPr/>
        </p:nvSpPr>
        <p:spPr bwMode="auto">
          <a:xfrm>
            <a:off x="392113" y="1663700"/>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8204" name="Picture 12" descr="http://www.gis.net/~bbowers/pic/img004.jpg"/>
          <p:cNvPicPr>
            <a:picLocks noChangeAspect="1" noChangeArrowheads="1"/>
          </p:cNvPicPr>
          <p:nvPr/>
        </p:nvPicPr>
        <p:blipFill>
          <a:blip r:embed="rId6" cstate="print"/>
          <a:srcRect/>
          <a:stretch>
            <a:fillRect/>
          </a:stretch>
        </p:blipFill>
        <p:spPr bwMode="auto">
          <a:xfrm>
            <a:off x="5410200" y="1295400"/>
            <a:ext cx="3200400" cy="2011363"/>
          </a:xfrm>
          <a:prstGeom prst="rect">
            <a:avLst/>
          </a:prstGeom>
          <a:noFill/>
        </p:spPr>
      </p:pic>
      <p:sp>
        <p:nvSpPr>
          <p:cNvPr id="8207" name="Rectangle 15"/>
          <p:cNvSpPr>
            <a:spLocks noChangeArrowheads="1"/>
          </p:cNvSpPr>
          <p:nvPr/>
        </p:nvSpPr>
        <p:spPr bwMode="auto">
          <a:xfrm>
            <a:off x="2855913" y="2486025"/>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8209" name="Picture 17" descr="Moores Creek National Battlefield"/>
          <p:cNvPicPr>
            <a:picLocks noChangeAspect="1" noChangeArrowheads="1"/>
          </p:cNvPicPr>
          <p:nvPr/>
        </p:nvPicPr>
        <p:blipFill>
          <a:blip r:embed="rId7" cstate="print"/>
          <a:srcRect/>
          <a:stretch>
            <a:fillRect/>
          </a:stretch>
        </p:blipFill>
        <p:spPr bwMode="auto">
          <a:xfrm>
            <a:off x="5410200" y="3505200"/>
            <a:ext cx="3429000" cy="2717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71600" y="0"/>
            <a:ext cx="7543800" cy="1143000"/>
          </a:xfrm>
        </p:spPr>
        <p:txBody>
          <a:bodyPr/>
          <a:lstStyle/>
          <a:p>
            <a:r>
              <a:rPr lang="en-US" sz="4000"/>
              <a:t>The Battle of Trenton—Washington Crosses the Delaware</a:t>
            </a:r>
          </a:p>
        </p:txBody>
      </p:sp>
      <p:sp>
        <p:nvSpPr>
          <p:cNvPr id="9220" name="Rectangle 4"/>
          <p:cNvSpPr>
            <a:spLocks noGrp="1" noChangeArrowheads="1"/>
          </p:cNvSpPr>
          <p:nvPr>
            <p:ph type="body" sz="half" idx="2"/>
          </p:nvPr>
        </p:nvSpPr>
        <p:spPr>
          <a:xfrm>
            <a:off x="5257800" y="1219200"/>
            <a:ext cx="3733800" cy="5638800"/>
          </a:xfrm>
        </p:spPr>
        <p:txBody>
          <a:bodyPr/>
          <a:lstStyle/>
          <a:p>
            <a:r>
              <a:rPr lang="en-US" sz="1600" b="1">
                <a:solidFill>
                  <a:srgbClr val="0000FF"/>
                </a:solidFill>
              </a:rPr>
              <a:t>Location:</a:t>
            </a:r>
            <a:r>
              <a:rPr lang="en-US" sz="1600" b="1"/>
              <a:t> Trenton, New Jersey</a:t>
            </a:r>
            <a:br>
              <a:rPr lang="en-US" sz="1600" b="1"/>
            </a:br>
            <a:r>
              <a:rPr lang="en-US" sz="1600" b="1">
                <a:solidFill>
                  <a:srgbClr val="0000FF"/>
                </a:solidFill>
              </a:rPr>
              <a:t>Victor:</a:t>
            </a:r>
            <a:r>
              <a:rPr lang="en-US" sz="1600" b="1"/>
              <a:t> </a:t>
            </a:r>
            <a:r>
              <a:rPr lang="en-US" sz="1600" b="1">
                <a:hlinkClick r:id="rId2"/>
                <a:hlinkMouseOver r:id="rId3"/>
              </a:rPr>
              <a:t>General George Washington</a:t>
            </a:r>
            <a:r>
              <a:rPr lang="en-US" sz="1600" b="1"/>
              <a:t/>
            </a:r>
            <a:br>
              <a:rPr lang="en-US" sz="1600" b="1"/>
            </a:br>
            <a:r>
              <a:rPr lang="en-US" sz="1600" b="1">
                <a:solidFill>
                  <a:srgbClr val="0000FF"/>
                </a:solidFill>
              </a:rPr>
              <a:t>Defeated:</a:t>
            </a:r>
            <a:r>
              <a:rPr lang="en-US" sz="1600" b="1"/>
              <a:t> Colonel Johann Rall</a:t>
            </a:r>
            <a:br>
              <a:rPr lang="en-US" sz="1600" b="1"/>
            </a:br>
            <a:r>
              <a:rPr lang="en-US" sz="1600" b="1">
                <a:solidFill>
                  <a:srgbClr val="0000FF"/>
                </a:solidFill>
              </a:rPr>
              <a:t>Other Notables:</a:t>
            </a:r>
            <a:r>
              <a:rPr lang="en-US" sz="1600" b="1"/>
              <a:t> </a:t>
            </a:r>
            <a:r>
              <a:rPr lang="en-US" sz="1600" b="1">
                <a:hlinkClick r:id="rId4"/>
                <a:hlinkMouseOver r:id="rId5"/>
              </a:rPr>
              <a:t>Maj. General Nathanael Greene</a:t>
            </a:r>
            <a:r>
              <a:rPr lang="en-US" sz="1600"/>
              <a:t> </a:t>
            </a:r>
          </a:p>
          <a:p>
            <a:r>
              <a:rPr lang="en-US" sz="1400"/>
              <a:t>During the Fall of 1776, </a:t>
            </a:r>
            <a:r>
              <a:rPr lang="en-US" sz="1400" b="1">
                <a:hlinkClick r:id="rId2"/>
                <a:hlinkMouseOver r:id="rId6"/>
              </a:rPr>
              <a:t>General George Washington</a:t>
            </a:r>
            <a:r>
              <a:rPr lang="en-US" sz="1400"/>
              <a:t> had been on the retreat. Starting in August, </a:t>
            </a:r>
            <a:r>
              <a:rPr lang="en-US" sz="1400" b="1">
                <a:hlinkClick r:id="rId7"/>
                <a:hlinkMouseOver r:id="rId8"/>
              </a:rPr>
              <a:t>Maj. General William Howe</a:t>
            </a:r>
            <a:r>
              <a:rPr lang="en-US" sz="1400"/>
              <a:t> drove Washington first from </a:t>
            </a:r>
            <a:r>
              <a:rPr lang="en-US" sz="1400" b="1">
                <a:hlinkClick r:id="rId9"/>
                <a:hlinkMouseOver r:id="rId10"/>
              </a:rPr>
              <a:t>New York City</a:t>
            </a:r>
            <a:r>
              <a:rPr lang="en-US" sz="1400"/>
              <a:t> and then from New York. state. </a:t>
            </a:r>
            <a:r>
              <a:rPr lang="en-US" sz="1400" b="1">
                <a:hlinkClick r:id="rId11"/>
                <a:hlinkMouseOver r:id="rId12"/>
              </a:rPr>
              <a:t>Lt. General Charles Cornwallis</a:t>
            </a:r>
            <a:r>
              <a:rPr lang="en-US" sz="1400"/>
              <a:t> had then taken up the chase and sent Washington retreating across New Jersey so that in early December, Washington had crossed the Delaware River into Pennsylvania. Morale was down because the Continental Army had yet to secure a victory on the battlefield against British Army regulars. There were those in the </a:t>
            </a:r>
            <a:r>
              <a:rPr lang="en-US" sz="1400" b="1">
                <a:hlinkClick r:id="rId13"/>
                <a:hlinkMouseOver r:id="rId14" action="ppaction://hlinkfile"/>
              </a:rPr>
              <a:t>Continental Congress</a:t>
            </a:r>
            <a:r>
              <a:rPr lang="en-US" sz="1400"/>
              <a:t> who were beginning to doubt the ability of the Commander-in-Chief as well. His enlistments were running out at the end of the year and the weather was growing harsh so that he would soon have to enter winter quarters.</a:t>
            </a:r>
          </a:p>
        </p:txBody>
      </p:sp>
      <p:sp>
        <p:nvSpPr>
          <p:cNvPr id="9221" name="Rectangle 5"/>
          <p:cNvSpPr>
            <a:spLocks noChangeArrowheads="1"/>
          </p:cNvSpPr>
          <p:nvPr/>
        </p:nvSpPr>
        <p:spPr bwMode="auto">
          <a:xfrm>
            <a:off x="328613" y="1936750"/>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9223" name="Picture 7" descr="George Washington crossing the Delaware at the Battle of Trenton"/>
          <p:cNvPicPr>
            <a:picLocks noChangeAspect="1" noChangeArrowheads="1"/>
          </p:cNvPicPr>
          <p:nvPr/>
        </p:nvPicPr>
        <p:blipFill>
          <a:blip r:embed="rId15" cstate="print"/>
          <a:srcRect/>
          <a:stretch>
            <a:fillRect/>
          </a:stretch>
        </p:blipFill>
        <p:spPr bwMode="auto">
          <a:xfrm>
            <a:off x="1371600" y="2057400"/>
            <a:ext cx="3733800" cy="2147888"/>
          </a:xfrm>
          <a:prstGeom prst="rect">
            <a:avLst/>
          </a:prstGeom>
          <a:noFill/>
        </p:spPr>
      </p:pic>
      <p:sp>
        <p:nvSpPr>
          <p:cNvPr id="9224" name="Rectangle 8"/>
          <p:cNvSpPr>
            <a:spLocks noChangeArrowheads="1"/>
          </p:cNvSpPr>
          <p:nvPr/>
        </p:nvSpPr>
        <p:spPr bwMode="auto">
          <a:xfrm>
            <a:off x="392113" y="1497013"/>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9226" name="Picture 10" descr="Surrender of Colonel Rahl Hessian Commander"/>
          <p:cNvPicPr>
            <a:picLocks noChangeAspect="1" noChangeArrowheads="1"/>
          </p:cNvPicPr>
          <p:nvPr/>
        </p:nvPicPr>
        <p:blipFill>
          <a:blip r:embed="rId16" cstate="print"/>
          <a:srcRect/>
          <a:stretch>
            <a:fillRect/>
          </a:stretch>
        </p:blipFill>
        <p:spPr bwMode="auto">
          <a:xfrm>
            <a:off x="1447800" y="4267200"/>
            <a:ext cx="3581400" cy="23637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 calcmode="lin" valueType="num">
                                      <p:cBhvr additive="base">
                                        <p:cTn id="7" dur="500" fill="hold"/>
                                        <p:tgtEl>
                                          <p:spTgt spid="922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20">
                                            <p:txEl>
                                              <p:pRg st="1" end="1"/>
                                            </p:txEl>
                                          </p:spTgt>
                                        </p:tgtEl>
                                        <p:attrNameLst>
                                          <p:attrName>style.visibility</p:attrName>
                                        </p:attrNameLst>
                                      </p:cBhvr>
                                      <p:to>
                                        <p:strVal val="visible"/>
                                      </p:to>
                                    </p:set>
                                    <p:anim calcmode="lin" valueType="num">
                                      <p:cBhvr additive="base">
                                        <p:cTn id="13" dur="500" fill="hold"/>
                                        <p:tgtEl>
                                          <p:spTgt spid="922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2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95400" y="0"/>
            <a:ext cx="7620000" cy="1143000"/>
          </a:xfrm>
        </p:spPr>
        <p:txBody>
          <a:bodyPr/>
          <a:lstStyle/>
          <a:p>
            <a:r>
              <a:rPr lang="en-US"/>
              <a:t>The Battle of Trenton—Princeton</a:t>
            </a:r>
          </a:p>
        </p:txBody>
      </p:sp>
      <p:sp>
        <p:nvSpPr>
          <p:cNvPr id="10243" name="Rectangle 3"/>
          <p:cNvSpPr>
            <a:spLocks noGrp="1" noChangeArrowheads="1"/>
          </p:cNvSpPr>
          <p:nvPr>
            <p:ph type="body" sz="half" idx="1"/>
          </p:nvPr>
        </p:nvSpPr>
        <p:spPr>
          <a:xfrm>
            <a:off x="1371600" y="1219200"/>
            <a:ext cx="3733800" cy="5638800"/>
          </a:xfrm>
        </p:spPr>
        <p:txBody>
          <a:bodyPr/>
          <a:lstStyle/>
          <a:p>
            <a:pPr>
              <a:lnSpc>
                <a:spcPct val="90000"/>
              </a:lnSpc>
            </a:pPr>
            <a:r>
              <a:rPr lang="en-US" sz="1500"/>
              <a:t>Washington chose to attack the remote Hessian garrison at Trenton commanded by Colonel Johann Rall. On Christmas Night, 1776, what has been immortalized as 'The Crossing' took place in a snowstorm as Washington led his troops across the Delaware River and on to Trenton.</a:t>
            </a:r>
          </a:p>
          <a:p>
            <a:pPr>
              <a:lnSpc>
                <a:spcPct val="90000"/>
              </a:lnSpc>
            </a:pPr>
            <a:r>
              <a:rPr lang="en-US" sz="1500"/>
              <a:t>The rough weather had delayed General Washington's attack until 8:00 A.M., but the Hessian garrison were still recovering from the late night Christmas celebrations. The two columns of Washington's force led by </a:t>
            </a:r>
            <a:r>
              <a:rPr lang="en-US" sz="1500" b="1">
                <a:hlinkClick r:id="rId2"/>
                <a:hlinkMouseOver r:id="rId3"/>
              </a:rPr>
              <a:t>Maj. General Nathanael Greene</a:t>
            </a:r>
            <a:r>
              <a:rPr lang="en-US" sz="1500"/>
              <a:t> and Maj. General John Sullivan quickly overran outposts on the north and west of Trenton. They split the Hessian regiments and without taking more than a handful of casualties.  They were cornered and forced to surrender in Trenton. Washington secured the victory and momentum he had so desperately needed. He was even able to press on and only a few days later, score another victory at </a:t>
            </a:r>
            <a:r>
              <a:rPr lang="en-US" sz="1500" b="1">
                <a:hlinkClick r:id="rId4"/>
                <a:hlinkMouseOver r:id="rId5" action="ppaction://hlinkfile"/>
              </a:rPr>
              <a:t>Princeton</a:t>
            </a:r>
            <a:r>
              <a:rPr lang="en-US" sz="1500"/>
              <a:t> before entering winter quarters.</a:t>
            </a:r>
            <a:br>
              <a:rPr lang="en-US" sz="1500"/>
            </a:br>
            <a:endParaRPr lang="en-US" sz="1500"/>
          </a:p>
        </p:txBody>
      </p:sp>
      <p:pic>
        <p:nvPicPr>
          <p:cNvPr id="10247" name="Picture 7" descr="http://www.kidport.com/RefLib/UsaHistory/AmericanRevolution/Images/BattlePrinceton.jpg"/>
          <p:cNvPicPr>
            <a:picLocks noChangeAspect="1" noChangeArrowheads="1"/>
          </p:cNvPicPr>
          <p:nvPr/>
        </p:nvPicPr>
        <p:blipFill>
          <a:blip r:embed="rId6" cstate="print"/>
          <a:srcRect/>
          <a:stretch>
            <a:fillRect/>
          </a:stretch>
        </p:blipFill>
        <p:spPr bwMode="auto">
          <a:xfrm>
            <a:off x="5105400" y="2895600"/>
            <a:ext cx="3886200" cy="2593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0"/>
            <a:ext cx="7543800" cy="914400"/>
          </a:xfrm>
        </p:spPr>
        <p:txBody>
          <a:bodyPr/>
          <a:lstStyle/>
          <a:p>
            <a:r>
              <a:rPr lang="en-US" sz="3200"/>
              <a:t>The Battles Leading to Saratoga—The Battle of Brandywine</a:t>
            </a:r>
          </a:p>
        </p:txBody>
      </p:sp>
      <p:sp>
        <p:nvSpPr>
          <p:cNvPr id="11268" name="Rectangle 4"/>
          <p:cNvSpPr>
            <a:spLocks noGrp="1" noChangeArrowheads="1"/>
          </p:cNvSpPr>
          <p:nvPr>
            <p:ph type="body" sz="half" idx="2"/>
          </p:nvPr>
        </p:nvSpPr>
        <p:spPr>
          <a:xfrm>
            <a:off x="5257800" y="990600"/>
            <a:ext cx="3733800" cy="5638800"/>
          </a:xfrm>
        </p:spPr>
        <p:txBody>
          <a:bodyPr/>
          <a:lstStyle/>
          <a:p>
            <a:pPr>
              <a:lnSpc>
                <a:spcPct val="90000"/>
              </a:lnSpc>
            </a:pPr>
            <a:r>
              <a:rPr lang="en-US" sz="1600"/>
              <a:t>The </a:t>
            </a:r>
            <a:r>
              <a:rPr lang="en-US" sz="1600" b="1"/>
              <a:t>Battle of Brandywine</a:t>
            </a:r>
            <a:r>
              <a:rPr lang="en-US" sz="1600"/>
              <a:t> was a battle of the </a:t>
            </a:r>
            <a:r>
              <a:rPr lang="en-US" sz="1600">
                <a:hlinkClick r:id="rId2" tooltip="American Revolutionary War"/>
              </a:rPr>
              <a:t>American Revolutionary War</a:t>
            </a:r>
            <a:r>
              <a:rPr lang="en-US" sz="1600"/>
              <a:t> fought on </a:t>
            </a:r>
            <a:r>
              <a:rPr lang="en-US" sz="1600">
                <a:hlinkClick r:id="rId3" tooltip="September 11"/>
              </a:rPr>
              <a:t>September 11</a:t>
            </a:r>
            <a:r>
              <a:rPr lang="en-US" sz="1600"/>
              <a:t>, </a:t>
            </a:r>
            <a:r>
              <a:rPr lang="en-US" sz="1600">
                <a:hlinkClick r:id="rId4" tooltip="1777"/>
              </a:rPr>
              <a:t>1777</a:t>
            </a:r>
            <a:r>
              <a:rPr lang="en-US" sz="1600"/>
              <a:t>. The battle was a major victory for the </a:t>
            </a:r>
            <a:r>
              <a:rPr lang="en-US" sz="1600">
                <a:hlinkClick r:id="rId5" tooltip="Kingdom of Great Britain"/>
              </a:rPr>
              <a:t>British</a:t>
            </a:r>
            <a:r>
              <a:rPr lang="en-US" sz="1600"/>
              <a:t> and enabled them to capture the city of </a:t>
            </a:r>
            <a:r>
              <a:rPr lang="en-US" sz="1600">
                <a:hlinkClick r:id="rId6" tooltip="Philadelphia"/>
              </a:rPr>
              <a:t>Philadelphia</a:t>
            </a:r>
            <a:r>
              <a:rPr lang="en-US" sz="1600"/>
              <a:t>.</a:t>
            </a:r>
          </a:p>
          <a:p>
            <a:pPr>
              <a:lnSpc>
                <a:spcPct val="90000"/>
              </a:lnSpc>
            </a:pPr>
            <a:r>
              <a:rPr lang="en-US" sz="1600">
                <a:hlinkClick r:id="rId3" tooltip="September 11"/>
              </a:rPr>
              <a:t>September 11</a:t>
            </a:r>
            <a:r>
              <a:rPr lang="en-US" sz="1600"/>
              <a:t> began with a heavy fog, which provided cover for the British troops. Washington received contradictory reports about the British troop movements and continued to believe that the main force was moving to attack at Chadds Ford. By the time the British appeared on the right flank of the Americans, it was too late to reposition and the defeated Americans were forced to retreat to </a:t>
            </a:r>
            <a:r>
              <a:rPr lang="en-US" sz="1600">
                <a:hlinkClick r:id="rId7" tooltip="Chester, Pennsylvania"/>
              </a:rPr>
              <a:t>Chester</a:t>
            </a:r>
            <a:r>
              <a:rPr lang="en-US" sz="1600"/>
              <a:t>.</a:t>
            </a:r>
          </a:p>
          <a:p>
            <a:pPr>
              <a:lnSpc>
                <a:spcPct val="90000"/>
              </a:lnSpc>
            </a:pPr>
            <a:r>
              <a:rPr lang="en-US" sz="1600"/>
              <a:t>The battle cost the British about 89 killed and 487 wounded, while they claimed to have killed 200 Colonials, wounded 750 more, and captured over 400 as well as destroying or capturing most of the American artillery.</a:t>
            </a:r>
          </a:p>
        </p:txBody>
      </p:sp>
      <p:pic>
        <p:nvPicPr>
          <p:cNvPr id="11270" name="Picture 6" descr="http://www.jochen-seidel.de/ab-troops/bilder/battles/images/Battle_of_Brandywine_gif.jpg"/>
          <p:cNvPicPr>
            <a:picLocks noChangeAspect="1" noChangeArrowheads="1"/>
          </p:cNvPicPr>
          <p:nvPr/>
        </p:nvPicPr>
        <p:blipFill>
          <a:blip r:embed="rId8" cstate="print"/>
          <a:srcRect/>
          <a:stretch>
            <a:fillRect/>
          </a:stretch>
        </p:blipFill>
        <p:spPr bwMode="auto">
          <a:xfrm>
            <a:off x="1447800" y="2057400"/>
            <a:ext cx="3749675" cy="2468563"/>
          </a:xfrm>
          <a:prstGeom prst="rect">
            <a:avLst/>
          </a:prstGeom>
          <a:noFill/>
        </p:spPr>
      </p:pic>
      <p:sp>
        <p:nvSpPr>
          <p:cNvPr id="11273" name="Rectangle 9"/>
          <p:cNvSpPr>
            <a:spLocks noChangeArrowheads="1"/>
          </p:cNvSpPr>
          <p:nvPr/>
        </p:nvSpPr>
        <p:spPr bwMode="auto">
          <a:xfrm>
            <a:off x="-1219200" y="1219200"/>
            <a:ext cx="9144000" cy="0"/>
          </a:xfrm>
          <a:prstGeom prst="rect">
            <a:avLst/>
          </a:prstGeom>
          <a:noFill/>
          <a:ln w="12700" cap="sq">
            <a:noFill/>
            <a:miter lim="800000"/>
            <a:headEnd type="none" w="sm" len="sm"/>
            <a:tailEnd type="none" w="sm" len="sm"/>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 calcmode="lin" valueType="num">
                                      <p:cBhvr additive="base">
                                        <p:cTn id="7" dur="500" fill="hold"/>
                                        <p:tgtEl>
                                          <p:spTgt spid="1126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8">
                                            <p:txEl>
                                              <p:pRg st="1" end="1"/>
                                            </p:txEl>
                                          </p:spTgt>
                                        </p:tgtEl>
                                        <p:attrNameLst>
                                          <p:attrName>style.visibility</p:attrName>
                                        </p:attrNameLst>
                                      </p:cBhvr>
                                      <p:to>
                                        <p:strVal val="visible"/>
                                      </p:to>
                                    </p:set>
                                    <p:anim calcmode="lin" valueType="num">
                                      <p:cBhvr additive="base">
                                        <p:cTn id="13" dur="500" fill="hold"/>
                                        <p:tgtEl>
                                          <p:spTgt spid="1126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8">
                                            <p:txEl>
                                              <p:pRg st="2" end="2"/>
                                            </p:txEl>
                                          </p:spTgt>
                                        </p:tgtEl>
                                        <p:attrNameLst>
                                          <p:attrName>style.visibility</p:attrName>
                                        </p:attrNameLst>
                                      </p:cBhvr>
                                      <p:to>
                                        <p:strVal val="visible"/>
                                      </p:to>
                                    </p:set>
                                    <p:anim calcmode="lin" valueType="num">
                                      <p:cBhvr additive="base">
                                        <p:cTn id="19" dur="500" fill="hold"/>
                                        <p:tgtEl>
                                          <p:spTgt spid="1126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Lst>
  </p:timing>
</p:sld>
</file>

<file path=ppt/theme/theme1.xml><?xml version="1.0" encoding="utf-8"?>
<a:theme xmlns:a="http://schemas.openxmlformats.org/drawingml/2006/main" name="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Strategic">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tegic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egic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egic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egic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egic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Designs\Strategic.pot</Template>
  <TotalTime>388</TotalTime>
  <Words>954</Words>
  <Application>Microsoft Office PowerPoint</Application>
  <PresentationFormat>On-screen Show (4:3)</PresentationFormat>
  <Paragraphs>56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Palatino Linotype</vt:lpstr>
      <vt:lpstr>Tahoma</vt:lpstr>
      <vt:lpstr>Times New Roman</vt:lpstr>
      <vt:lpstr>Wingdings</vt:lpstr>
      <vt:lpstr>Strategic</vt:lpstr>
      <vt:lpstr>Battles of the American Revolution</vt:lpstr>
      <vt:lpstr>The Battle of Lexington and Concord</vt:lpstr>
      <vt:lpstr>Fort Ticonderoga</vt:lpstr>
      <vt:lpstr>Bunker Hill</vt:lpstr>
      <vt:lpstr>Invasion of Quebec, Canada</vt:lpstr>
      <vt:lpstr>The Battle of Moore’s Creek Bridge—North Carolina</vt:lpstr>
      <vt:lpstr>The Battle of Trenton—Washington Crosses the Delaware</vt:lpstr>
      <vt:lpstr>The Battle of Trenton—Princeton</vt:lpstr>
      <vt:lpstr>The Battles Leading to Saratoga—The Battle of Brandywine</vt:lpstr>
      <vt:lpstr>Battle of Germantown</vt:lpstr>
      <vt:lpstr>The Battle of Saratoga—The Turning Point</vt:lpstr>
      <vt:lpstr>The Siege of Yorktown</vt:lpstr>
      <vt:lpstr>The Treaty of Paris</vt:lpstr>
    </vt:vector>
  </TitlesOfParts>
  <Company>WCPSS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Battles of the American Revolution</dc:title>
  <dc:creator>Administrator</dc:creator>
  <cp:lastModifiedBy>Amy Sensabaugh</cp:lastModifiedBy>
  <cp:revision>5</cp:revision>
  <dcterms:created xsi:type="dcterms:W3CDTF">2005-09-27T17:49:00Z</dcterms:created>
  <dcterms:modified xsi:type="dcterms:W3CDTF">2015-12-09T17:42:03Z</dcterms:modified>
</cp:coreProperties>
</file>